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9" r:id="rId5"/>
  </p:sldMasterIdLst>
  <p:notesMasterIdLst>
    <p:notesMasterId r:id="rId14"/>
  </p:notesMasterIdLst>
  <p:handoutMasterIdLst>
    <p:handoutMasterId r:id="rId15"/>
  </p:handoutMasterIdLst>
  <p:sldIdLst>
    <p:sldId id="289" r:id="rId6"/>
    <p:sldId id="291" r:id="rId7"/>
    <p:sldId id="290" r:id="rId8"/>
    <p:sldId id="293" r:id="rId9"/>
    <p:sldId id="294" r:id="rId10"/>
    <p:sldId id="295" r:id="rId11"/>
    <p:sldId id="296" r:id="rId12"/>
    <p:sldId id="297" r:id="rId13"/>
  </p:sldIdLst>
  <p:sldSz cx="10693400" cy="7561263"/>
  <p:notesSz cx="6797675" cy="987425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BC29"/>
    <a:srgbClr val="333333"/>
    <a:srgbClr val="DDDDDD"/>
    <a:srgbClr val="25A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9" autoAdjust="0"/>
    <p:restoredTop sz="94737" autoAdjust="0"/>
  </p:normalViewPr>
  <p:slideViewPr>
    <p:cSldViewPr>
      <p:cViewPr varScale="1">
        <p:scale>
          <a:sx n="68" d="100"/>
          <a:sy n="68" d="100"/>
        </p:scale>
        <p:origin x="1116" y="66"/>
      </p:cViewPr>
      <p:guideLst>
        <p:guide orient="horz" pos="2381"/>
        <p:guide pos="33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dirty="0"/>
              <a:t>Celkový počet klientů terénních</a:t>
            </a:r>
            <a:r>
              <a:rPr lang="cs-CZ" sz="1400" baseline="0" dirty="0"/>
              <a:t> pečovatelských služeb</a:t>
            </a:r>
            <a:endParaRPr lang="cs-CZ" sz="1400" dirty="0"/>
          </a:p>
        </c:rich>
      </c:tx>
      <c:layout>
        <c:manualLayout>
          <c:xMode val="edge"/>
          <c:yMode val="edge"/>
          <c:x val="0.15841361325106454"/>
          <c:y val="2.9808614792817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2155085599194362E-2"/>
          <c:y val="4.4612165812422166E-2"/>
          <c:w val="0.95568982880161124"/>
          <c:h val="0.680815108437370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senioři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A89-40BE-99EA-321D4E3B676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7A89-40BE-99EA-321D4E3B676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4846</c:v>
                </c:pt>
                <c:pt idx="1">
                  <c:v>4861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5D3-4DD9-8CD5-5DEC17A2005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osoby s tělesným postižením</c:v>
                </c:pt>
              </c:strCache>
            </c:strRef>
          </c:tx>
          <c:spPr>
            <a:solidFill>
              <a:srgbClr val="92D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216</c:v>
                </c:pt>
                <c:pt idx="1">
                  <c:v>209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D3-4DD9-8CD5-5DEC17A2005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osoby s mentálním postižením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List1!$D$2:$D$3</c:f>
              <c:numCache>
                <c:formatCode>General</c:formatCode>
                <c:ptCount val="2"/>
                <c:pt idx="0">
                  <c:v>14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5D3-4DD9-8CD5-5DEC17A2005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osoby s kombinovaným postižením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List1!$E$2:$E$3</c:f>
              <c:numCache>
                <c:formatCode>General</c:formatCode>
                <c:ptCount val="2"/>
                <c:pt idx="0">
                  <c:v>11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5D3-4DD9-8CD5-5DEC17A20054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osoby se smyslovým postižením – zrak/sluch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List1!$F$2:$F$3</c:f>
              <c:numCache>
                <c:formatCode>General</c:formatCode>
                <c:ptCount val="2"/>
                <c:pt idx="0">
                  <c:v>23</c:v>
                </c:pt>
                <c:pt idx="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5D3-4DD9-8CD5-5DEC17A20054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Osoby s duševním onemocněním</c:v>
                </c:pt>
              </c:strCache>
            </c:strRef>
          </c:tx>
          <c:spPr>
            <a:solidFill>
              <a:schemeClr val="accent5">
                <a:lumMod val="7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List1!$G$2:$G$3</c:f>
              <c:numCache>
                <c:formatCode>General</c:formatCode>
                <c:ptCount val="2"/>
                <c:pt idx="0">
                  <c:v>38</c:v>
                </c:pt>
                <c:pt idx="1">
                  <c:v>36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5D3-4DD9-8CD5-5DEC17A20054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List1!$H$2:$H$3</c:f>
              <c:numCache>
                <c:formatCode>General</c:formatCode>
                <c:ptCount val="2"/>
                <c:pt idx="0">
                  <c:v>46</c:v>
                </c:pt>
                <c:pt idx="1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5D3-4DD9-8CD5-5DEC17A20054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nespecirfikováno</c:v>
                </c:pt>
              </c:strCache>
            </c:strRef>
          </c:tx>
          <c:spPr>
            <a:solidFill>
              <a:srgbClr val="C0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List1!$I$2:$I$3</c:f>
              <c:numCache>
                <c:formatCode>General</c:formatCode>
                <c:ptCount val="2"/>
                <c:pt idx="0">
                  <c:v>245</c:v>
                </c:pt>
                <c:pt idx="1">
                  <c:v>320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5D3-4DD9-8CD5-5DEC17A2005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82491192"/>
        <c:axId val="382491584"/>
      </c:barChart>
      <c:catAx>
        <c:axId val="38249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2491584"/>
        <c:crosses val="autoZero"/>
        <c:auto val="1"/>
        <c:lblAlgn val="ctr"/>
        <c:lblOffset val="100"/>
        <c:noMultiLvlLbl val="0"/>
      </c:catAx>
      <c:valAx>
        <c:axId val="382491584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82491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85289942986734"/>
          <c:y val="0.78530939988433657"/>
          <c:w val="0.75206343887865079"/>
          <c:h val="0.1864420125450420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500" dirty="0"/>
              <a:t>Věkové složení klientů - seniorů</a:t>
            </a:r>
          </a:p>
        </c:rich>
      </c:tx>
      <c:layout>
        <c:manualLayout>
          <c:xMode val="edge"/>
          <c:yMode val="edge"/>
          <c:x val="0.25715928571985741"/>
          <c:y val="3.27472366732000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2155085599194362E-2"/>
          <c:y val="3.772787660801657E-3"/>
          <c:w val="0.95568982880161124"/>
          <c:h val="0.731007507028710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mladší senioři (65–80 let)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1854</c:v>
                </c:pt>
                <c:pt idx="1">
                  <c:v>1967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579-4F7F-922C-D72228BCD967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starší senioři (nad 80 let)</c:v>
                </c:pt>
              </c:strCache>
            </c:strRef>
          </c:tx>
          <c:spPr>
            <a:solidFill>
              <a:srgbClr val="92D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2789</c:v>
                </c:pt>
                <c:pt idx="1">
                  <c:v>2633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579-4F7F-922C-D72228BCD967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nespecifikováno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List1!$D$2:$D$3</c:f>
              <c:numCache>
                <c:formatCode>General</c:formatCode>
                <c:ptCount val="2"/>
                <c:pt idx="0">
                  <c:v>203</c:v>
                </c:pt>
                <c:pt idx="1">
                  <c:v>261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579-4F7F-922C-D72228BCD96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6359592"/>
        <c:axId val="426354104"/>
      </c:barChart>
      <c:catAx>
        <c:axId val="426359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6354104"/>
        <c:crosses val="autoZero"/>
        <c:auto val="1"/>
        <c:lblAlgn val="ctr"/>
        <c:lblOffset val="100"/>
        <c:noMultiLvlLbl val="0"/>
      </c:catAx>
      <c:valAx>
        <c:axId val="426354104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6359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251954273614547"/>
          <c:y val="0.79154463234313999"/>
          <c:w val="0.75623011093013626"/>
          <c:h val="0.1864420125450420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500" dirty="0"/>
              <a:t>Časová</a:t>
            </a:r>
            <a:r>
              <a:rPr lang="cs-CZ" sz="1500" baseline="0" dirty="0"/>
              <a:t> dostupnost terénních pečovatelských služeb</a:t>
            </a:r>
            <a:endParaRPr lang="cs-CZ" sz="1500" dirty="0"/>
          </a:p>
        </c:rich>
      </c:tx>
      <c:layout>
        <c:manualLayout>
          <c:xMode val="edge"/>
          <c:yMode val="edge"/>
          <c:x val="0.14025954638205002"/>
          <c:y val="3.29218024229272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5653281935810145E-2"/>
          <c:y val="0"/>
          <c:w val="0.95568982880161124"/>
          <c:h val="0.715070282881306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Provozní doba končí do 13:59</c:v>
                </c:pt>
              </c:strCache>
            </c:strRef>
          </c:tx>
          <c:spPr>
            <a:solidFill>
              <a:schemeClr val="tx1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451-4A85-AA2A-9C48B2E60A7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Provozní doba končí mezi 14:00 a 15:59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20</c:v>
                </c:pt>
                <c:pt idx="1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451-4A85-AA2A-9C48B2E60A7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Provozní doba končí mezi 16:00 a 17:59</c:v>
                </c:pt>
              </c:strCache>
            </c:strRef>
          </c:tx>
          <c:spPr>
            <a:solidFill>
              <a:srgbClr val="0070C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List1!$D$2:$D$3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451-4A85-AA2A-9C48B2E60A7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Provozní doba končí mezi 18:00 a 19:59</c:v>
                </c:pt>
              </c:strCache>
            </c:strRef>
          </c:tx>
          <c:spPr>
            <a:solidFill>
              <a:srgbClr val="FF0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List1!$E$2:$E$3</c:f>
              <c:numCache>
                <c:formatCode>General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451-4A85-AA2A-9C48B2E60A74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Provozní doba končí mezi 20:00 a 21:00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List1!$F$2:$F$3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451-4A85-AA2A-9C48B2E60A74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nepřetržitá provozní doba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List1!$G$2:$G$3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451-4A85-AA2A-9C48B2E60A74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Provozní doba je rozdílná jednotlivé dny v týdnu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List1!$H$2:$H$3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7451-4A85-AA2A-9C48B2E60A7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6361160"/>
        <c:axId val="426357632"/>
      </c:barChart>
      <c:catAx>
        <c:axId val="426361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6357632"/>
        <c:crosses val="autoZero"/>
        <c:auto val="1"/>
        <c:lblAlgn val="ctr"/>
        <c:lblOffset val="100"/>
        <c:noMultiLvlLbl val="0"/>
      </c:catAx>
      <c:valAx>
        <c:axId val="426357632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6361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822639829075199"/>
          <c:y val="0.77543281163928579"/>
          <c:w val="0.83891848913012612"/>
          <c:h val="0.20604829158259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/>
              <a:t>Časová</a:t>
            </a:r>
            <a:r>
              <a:rPr lang="cs-CZ" sz="1600" baseline="0"/>
              <a:t> dostupnost o víkendech a svátcích</a:t>
            </a:r>
            <a:endParaRPr lang="cs-CZ" sz="1600"/>
          </a:p>
        </c:rich>
      </c:tx>
      <c:layout>
        <c:manualLayout>
          <c:xMode val="edge"/>
          <c:yMode val="edge"/>
          <c:x val="0.20826572876226637"/>
          <c:y val="3.29218371513084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2155085599194362E-2"/>
          <c:y val="3.772787660801657E-3"/>
          <c:w val="0.95568982880161124"/>
          <c:h val="0.649297802455695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Služba není o víkendu a svátcích poskytována</c:v>
                </c:pt>
              </c:strCache>
            </c:strRef>
          </c:tx>
          <c:spPr>
            <a:solidFill>
              <a:srgbClr val="92D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25</c:v>
                </c:pt>
                <c:pt idx="1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0A1-4399-AFD7-22C1A7825E18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Provozní doba služby končí do 13:00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0A1-4399-AFD7-22C1A7825E18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Provozní doba služby končí do 15:00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solidFill>
                <a:srgbClr val="FFFF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List1!$D$2:$D$3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0A1-4399-AFD7-22C1A7825E18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Provozní doba končí mezi 18:00 a 21:00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List1!$E$2:$E$3</c:f>
              <c:numCache>
                <c:formatCode>General</c:formatCode>
                <c:ptCount val="2"/>
                <c:pt idx="0">
                  <c:v>12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0A1-4399-AFD7-22C1A7825E18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nepřetržitá pracovní doba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List1!$F$2:$F$3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0A1-4399-AFD7-22C1A7825E18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O víkendech a svátcích je služba poskytována pouze výjimečně, po domluvě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2.3321332334862869E-3"/>
                  <c:y val="7.2251354866640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321332334862014E-3"/>
                  <c:y val="4.822118053623908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List1!$G$2:$G$3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0A1-4399-AFD7-22C1A7825E1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6363120"/>
        <c:axId val="426358808"/>
      </c:barChart>
      <c:catAx>
        <c:axId val="426363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6358808"/>
        <c:crosses val="autoZero"/>
        <c:auto val="1"/>
        <c:lblAlgn val="ctr"/>
        <c:lblOffset val="100"/>
        <c:noMultiLvlLbl val="0"/>
      </c:catAx>
      <c:valAx>
        <c:axId val="426358808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6363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6383388707015"/>
          <c:y val="0.70832582706133607"/>
          <c:w val="0.70043901390224195"/>
          <c:h val="0.27754988465497277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300" baseline="0" dirty="0"/>
              <a:t>Geografická dostupnost terénních pečovatelských služeb</a:t>
            </a:r>
            <a:endParaRPr lang="cs-CZ" sz="1300" dirty="0"/>
          </a:p>
        </c:rich>
      </c:tx>
      <c:layout>
        <c:manualLayout>
          <c:xMode val="edge"/>
          <c:yMode val="edge"/>
          <c:x val="0.13613795957112781"/>
          <c:y val="2.385164081006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2.2155085599194362E-2"/>
          <c:y val="8.8428946381702289E-2"/>
          <c:w val="0.95568982880161124"/>
          <c:h val="0.563898798364490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Služby byly reálně poskytovány pouze v 1 obci</c:v>
                </c:pt>
              </c:strCache>
            </c:strRef>
          </c:tx>
          <c:spPr>
            <a:solidFill>
              <a:srgbClr val="92D05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List1!$B$2:$B$3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5F-4D1D-B27E-C87BB86BACB4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Služby byly reálně poskytovány ve 2 - 4 obcích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List1!$C$2:$C$3</c:f>
              <c:numCache>
                <c:formatCode>General</c:formatCode>
                <c:ptCount val="2"/>
                <c:pt idx="0">
                  <c:v>12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A5F-4D1D-B27E-C87BB86BACB4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Služby byly reálně poskytovány v 5 - 10 obcích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List1!$D$2:$D$3</c:f>
              <c:numCache>
                <c:formatCode>General</c:formatCode>
                <c:ptCount val="2"/>
                <c:pt idx="0">
                  <c:v>8</c:v>
                </c:pt>
                <c:pt idx="1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A5F-4D1D-B27E-C87BB86BACB4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Služby byly reálně poskytovány ve více než 10 obcích</c:v>
                </c:pt>
              </c:strCache>
            </c:strRef>
          </c:tx>
          <c:spPr>
            <a:solidFill>
              <a:srgbClr val="FFC000">
                <a:alpha val="85000"/>
              </a:srgb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List1!$A$2:$A$3</c:f>
              <c:numCache>
                <c:formatCode>General</c:formatCode>
                <c:ptCount val="2"/>
                <c:pt idx="0">
                  <c:v>2019</c:v>
                </c:pt>
                <c:pt idx="1">
                  <c:v>2020</c:v>
                </c:pt>
              </c:numCache>
            </c:numRef>
          </c:cat>
          <c:val>
            <c:numRef>
              <c:f>List1!$E$2:$E$3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2A5F-4D1D-B27E-C87BB86BACB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6365080"/>
        <c:axId val="426356064"/>
      </c:barChart>
      <c:catAx>
        <c:axId val="426365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26356064"/>
        <c:crosses val="autoZero"/>
        <c:auto val="1"/>
        <c:lblAlgn val="ctr"/>
        <c:lblOffset val="100"/>
        <c:noMultiLvlLbl val="0"/>
      </c:catAx>
      <c:valAx>
        <c:axId val="426356064"/>
        <c:scaling>
          <c:orientation val="minMax"/>
          <c:min val="0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6365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7509060069252325E-2"/>
          <c:y val="0.73008135887775938"/>
          <c:w val="0.91870644624339937"/>
          <c:h val="0.251399765505502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klientů v roce 2019 dle geografického rozložení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A99-4DA4-9E2B-CD3F384295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A99-4DA4-9E2B-CD3F384295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A99-4DA4-9E2B-CD3F3842958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A99-4DA4-9E2B-CD3F3842958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A99-4DA4-9E2B-CD3F3842958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A99-4DA4-9E2B-CD3F3842958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A99-4DA4-9E2B-CD3F3842958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9A99-4DA4-9E2B-CD3F3842958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9A99-4DA4-9E2B-CD3F3842958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9A99-4DA4-9E2B-CD3F3842958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9A99-4DA4-9E2B-CD3F3842958C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9A99-4DA4-9E2B-CD3F3842958C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9A99-4DA4-9E2B-CD3F3842958C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9A99-4DA4-9E2B-CD3F3842958C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9A99-4DA4-9E2B-CD3F3842958C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9A99-4DA4-9E2B-CD3F3842958C}"/>
              </c:ext>
            </c:extLst>
          </c:dPt>
          <c:dPt>
            <c:idx val="16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9A99-4DA4-9E2B-CD3F3842958C}"/>
              </c:ext>
            </c:extLst>
          </c:dPt>
          <c:dLbls>
            <c:dLbl>
              <c:idx val="16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9A99-4DA4-9E2B-CD3F3842958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List1!$A$2:$A$18</c:f>
              <c:strCache>
                <c:ptCount val="17"/>
                <c:pt idx="0">
                  <c:v>Jihlava</c:v>
                </c:pt>
                <c:pt idx="1">
                  <c:v>Žďár nad Sázavou</c:v>
                </c:pt>
                <c:pt idx="2">
                  <c:v>Havlíčkův Brod</c:v>
                </c:pt>
                <c:pt idx="3">
                  <c:v>Třebíč</c:v>
                </c:pt>
                <c:pt idx="4">
                  <c:v>Pelhřimov</c:v>
                </c:pt>
                <c:pt idx="5">
                  <c:v>Velká Bíteš</c:v>
                </c:pt>
                <c:pt idx="6">
                  <c:v>Chotěboř</c:v>
                </c:pt>
                <c:pt idx="7">
                  <c:v>Ledeč nad Sázavou</c:v>
                </c:pt>
                <c:pt idx="8">
                  <c:v>Nové Město na Moravě</c:v>
                </c:pt>
                <c:pt idx="9">
                  <c:v>Bystřice nad Pernštejnem</c:v>
                </c:pt>
                <c:pt idx="10">
                  <c:v>Humpolec</c:v>
                </c:pt>
                <c:pt idx="11">
                  <c:v>Třešť</c:v>
                </c:pt>
                <c:pt idx="12">
                  <c:v>Žďírec nad Doubravou</c:v>
                </c:pt>
                <c:pt idx="13">
                  <c:v>Moravské Budějovice</c:v>
                </c:pt>
                <c:pt idx="14">
                  <c:v>Pacov</c:v>
                </c:pt>
                <c:pt idx="15">
                  <c:v>Telč</c:v>
                </c:pt>
                <c:pt idx="16">
                  <c:v>Ostatní</c:v>
                </c:pt>
              </c:strCache>
            </c:strRef>
          </c:cat>
          <c:val>
            <c:numRef>
              <c:f>List1!$B$2:$B$18</c:f>
              <c:numCache>
                <c:formatCode>General</c:formatCode>
                <c:ptCount val="17"/>
                <c:pt idx="0">
                  <c:v>529</c:v>
                </c:pt>
                <c:pt idx="1">
                  <c:v>327</c:v>
                </c:pt>
                <c:pt idx="2">
                  <c:v>319</c:v>
                </c:pt>
                <c:pt idx="3">
                  <c:v>254</c:v>
                </c:pt>
                <c:pt idx="4">
                  <c:v>230</c:v>
                </c:pt>
                <c:pt idx="5">
                  <c:v>202</c:v>
                </c:pt>
                <c:pt idx="6">
                  <c:v>194</c:v>
                </c:pt>
                <c:pt idx="7">
                  <c:v>192</c:v>
                </c:pt>
                <c:pt idx="8">
                  <c:v>185</c:v>
                </c:pt>
                <c:pt idx="9">
                  <c:v>184</c:v>
                </c:pt>
                <c:pt idx="10">
                  <c:v>167</c:v>
                </c:pt>
                <c:pt idx="11">
                  <c:v>154</c:v>
                </c:pt>
                <c:pt idx="12">
                  <c:v>112</c:v>
                </c:pt>
                <c:pt idx="13">
                  <c:v>107</c:v>
                </c:pt>
                <c:pt idx="14">
                  <c:v>106</c:v>
                </c:pt>
                <c:pt idx="15">
                  <c:v>103</c:v>
                </c:pt>
                <c:pt idx="16">
                  <c:v>2074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9A99-4DA4-9E2B-CD3F3842958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76401579098846"/>
          <c:y val="0.1480573261675624"/>
          <c:w val="0.26250275998642558"/>
          <c:h val="0.8306928300629087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Počet klientů v roce 20</a:t>
            </a:r>
            <a:r>
              <a:rPr lang="cs-CZ" sz="1600"/>
              <a:t>20</a:t>
            </a:r>
            <a:r>
              <a:rPr lang="en-US" sz="1600"/>
              <a:t> dle geografického rozložení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Počet klientů v roce 2019 dle geografického rozložení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B6E-4DCD-B482-9AF6E38BE2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B6E-4DCD-B482-9AF6E38BE2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B6E-4DCD-B482-9AF6E38BE2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B6E-4DCD-B482-9AF6E38BE2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B6E-4DCD-B482-9AF6E38BE23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B6E-4DCD-B482-9AF6E38BE23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B6E-4DCD-B482-9AF6E38BE23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B6E-4DCD-B482-9AF6E38BE23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B6E-4DCD-B482-9AF6E38BE23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B6E-4DCD-B482-9AF6E38BE23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B6E-4DCD-B482-9AF6E38BE23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B6E-4DCD-B482-9AF6E38BE23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B6E-4DCD-B482-9AF6E38BE23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B6E-4DCD-B482-9AF6E38BE23F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B6E-4DCD-B482-9AF6E38BE23F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1B6E-4DCD-B482-9AF6E38BE23F}"/>
              </c:ext>
            </c:extLst>
          </c:dPt>
          <c:dPt>
            <c:idx val="16"/>
            <c:bubble3D val="0"/>
            <c:spPr>
              <a:solidFill>
                <a:srgbClr val="92D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1B6E-4DCD-B482-9AF6E38BE23F}"/>
              </c:ext>
            </c:extLst>
          </c:dPt>
          <c:dLbls>
            <c:dLbl>
              <c:idx val="16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1B6E-4DCD-B482-9AF6E38BE23F}"/>
                </c:ex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List1!$A$2:$A$18</c:f>
              <c:strCache>
                <c:ptCount val="17"/>
                <c:pt idx="0">
                  <c:v>Jihlava</c:v>
                </c:pt>
                <c:pt idx="1">
                  <c:v>Žďár nad Sázavou</c:v>
                </c:pt>
                <c:pt idx="2">
                  <c:v>Havlíčkův Brod</c:v>
                </c:pt>
                <c:pt idx="3">
                  <c:v>Třebíč</c:v>
                </c:pt>
                <c:pt idx="4">
                  <c:v>Pelhřimov</c:v>
                </c:pt>
                <c:pt idx="5">
                  <c:v>Velká Bíteš</c:v>
                </c:pt>
                <c:pt idx="6">
                  <c:v>Chotěboř</c:v>
                </c:pt>
                <c:pt idx="7">
                  <c:v>Ledeč nad Sázavou</c:v>
                </c:pt>
                <c:pt idx="8">
                  <c:v>Nové Město na Moravě</c:v>
                </c:pt>
                <c:pt idx="9">
                  <c:v>Bystřice nad Pernštejnem</c:v>
                </c:pt>
                <c:pt idx="10">
                  <c:v>Humpolec</c:v>
                </c:pt>
                <c:pt idx="11">
                  <c:v>Třešť</c:v>
                </c:pt>
                <c:pt idx="12">
                  <c:v>Žďírec nad Doubravou</c:v>
                </c:pt>
                <c:pt idx="13">
                  <c:v>Moravské Budějovice</c:v>
                </c:pt>
                <c:pt idx="14">
                  <c:v>Pacov</c:v>
                </c:pt>
                <c:pt idx="15">
                  <c:v>Telč</c:v>
                </c:pt>
                <c:pt idx="16">
                  <c:v>Ostatní</c:v>
                </c:pt>
              </c:strCache>
            </c:strRef>
          </c:cat>
          <c:val>
            <c:numRef>
              <c:f>List1!$B$2:$B$18</c:f>
              <c:numCache>
                <c:formatCode>General</c:formatCode>
                <c:ptCount val="17"/>
                <c:pt idx="0">
                  <c:v>577</c:v>
                </c:pt>
                <c:pt idx="1">
                  <c:v>340</c:v>
                </c:pt>
                <c:pt idx="2">
                  <c:v>283</c:v>
                </c:pt>
                <c:pt idx="3">
                  <c:v>248</c:v>
                </c:pt>
                <c:pt idx="4">
                  <c:v>261</c:v>
                </c:pt>
                <c:pt idx="5">
                  <c:v>216</c:v>
                </c:pt>
                <c:pt idx="6">
                  <c:v>161</c:v>
                </c:pt>
                <c:pt idx="7">
                  <c:v>182</c:v>
                </c:pt>
                <c:pt idx="8">
                  <c:v>199</c:v>
                </c:pt>
                <c:pt idx="9">
                  <c:v>168</c:v>
                </c:pt>
                <c:pt idx="10">
                  <c:v>164</c:v>
                </c:pt>
                <c:pt idx="11">
                  <c:v>152</c:v>
                </c:pt>
                <c:pt idx="12">
                  <c:v>118</c:v>
                </c:pt>
                <c:pt idx="13">
                  <c:v>99</c:v>
                </c:pt>
                <c:pt idx="14">
                  <c:v>114</c:v>
                </c:pt>
                <c:pt idx="15">
                  <c:v>114</c:v>
                </c:pt>
                <c:pt idx="16">
                  <c:v>2112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1B6E-4DCD-B482-9AF6E38BE23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492271799358417"/>
          <c:y val="0.12017917778524732"/>
          <c:w val="0.28234404727186879"/>
          <c:h val="0.8585711051812013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A1AA3560-ACFF-4584-AFF1-F01246AFCF4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5494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82638" y="741363"/>
            <a:ext cx="52324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F72DF66C-F04A-4365-9625-89E6FD682D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70357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6675" y="1238250"/>
            <a:ext cx="8020050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6675" y="3971925"/>
            <a:ext cx="8020050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A7EDF9-3F54-487C-987B-80E611963D0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768040B8-5A7B-4EA6-823A-B96B14CDE591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6513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336793-6035-458A-9DF8-C33B43A31D4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06BEC99-548E-4330-A8FE-400E3CB181DF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702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9E2375-549E-4C4F-BA96-188CD86B548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A7DA26B-8B72-4220-BC1B-67CA8119A9AB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411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F169F4-EB3B-40FE-9234-1D920EF8A70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AAA7EC1-67ED-471C-8A5F-727AEC762652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016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1788" cy="314642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1788" cy="16541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F9A8A3-5E76-4CC6-9AB5-72026F497E0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D01B4DA-C9D3-4607-8794-7506F4D1434C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112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EA05579-D402-4139-BB73-387BB81719D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0B6AF44-484D-4539-9205-4495329BD2B1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8510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3375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36600" y="1854200"/>
            <a:ext cx="4524375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36600" y="2762250"/>
            <a:ext cx="4524375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13375" y="1854200"/>
            <a:ext cx="45466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13375" y="2762250"/>
            <a:ext cx="4546600" cy="406241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3CEADA-D91B-47ED-AF17-C13497A6804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1E10364-ABA9-4F78-8593-F6C09B26BBD5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3563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0B1D8B-F64E-4AFF-91D0-61EEF7F2722A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DBEE340-3D53-4018-AD3E-41D0DDEC228B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6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074F87-726E-4DAA-8115-DDDEF264F67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D7183C2-CEB9-42DE-85CB-FD248667D097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360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A95255-EAE5-4F28-AD80-EDC727F0D95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9FFC289-DCAC-41D0-A2B9-64C59BC8F67A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6600" y="504825"/>
            <a:ext cx="3449638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46600" y="1089025"/>
            <a:ext cx="5413375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9638" cy="420211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7A0CD7-9F5B-4DFA-B08F-4171B1DE6CC3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561AEFC3-CD61-46BA-8F1E-9E72F1FCC040}" type="datetime1">
              <a:rPr lang="cs-CZ" altLang="cs-CZ"/>
              <a:pPr/>
              <a:t>8.6.2021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707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5" name="Picture 7" descr="poz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Nadpis prezentace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Název oddílu – úroveň 1</a:t>
            </a:r>
          </a:p>
          <a:p>
            <a:pPr lvl="1"/>
            <a:r>
              <a:rPr lang="cs-CZ" altLang="cs-CZ" smtClean="0"/>
              <a:t>Text oddílu – úroveň 2</a:t>
            </a:r>
          </a:p>
          <a:p>
            <a:pPr lvl="2"/>
            <a:r>
              <a:rPr lang="cs-CZ" altLang="cs-CZ" smtClean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1400">
                <a:solidFill>
                  <a:schemeClr val="bg2"/>
                </a:solidFill>
              </a:rPr>
              <a:t>PREZENTUJÍCÍ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8" y="7124700"/>
            <a:ext cx="1316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AD0CA7CC-7635-4845-91BD-E5713A06A7B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90016168-2C26-443B-B5FB-07C35253C969}" type="datetime1">
              <a:rPr lang="cs-CZ" altLang="cs-CZ"/>
              <a:pPr/>
              <a:t>8.6.2021</a:t>
            </a:fld>
            <a:endParaRPr lang="cs-CZ" altLang="cs-CZ"/>
          </a:p>
        </p:txBody>
      </p:sp>
      <p:pic>
        <p:nvPicPr>
          <p:cNvPr id="63499" name="Picture 11" descr="Logo bar poz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DDDDDD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panose="020B0604020202020204" pitchFamily="34" charset="0"/>
        </a:defRPr>
      </a:lvl9pPr>
    </p:titleStyle>
    <p:bodyStyle>
      <a:lvl1pPr algn="l" defTabSz="182563" rtl="0" fontAlgn="base">
        <a:lnSpc>
          <a:spcPct val="113000"/>
        </a:lnSpc>
        <a:spcBef>
          <a:spcPct val="0"/>
        </a:spcBef>
        <a:spcAft>
          <a:spcPct val="0"/>
        </a:spcAft>
        <a:defRPr sz="2200" b="1" kern="1200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fontAlgn="base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263525" algn="l" defTabSz="182563" rtl="0" fontAlgn="base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2292350" indent="-228600" algn="l" defTabSz="182563" rtl="0" fontAlgn="base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700338" indent="-228600" algn="l" defTabSz="182563" rtl="0" fontAlgn="base">
        <a:spcBef>
          <a:spcPct val="20000"/>
        </a:spcBef>
        <a:spcAft>
          <a:spcPct val="0"/>
        </a:spcAft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6121399" cy="433388"/>
          </a:xfrm>
          <a:noFill/>
        </p:spPr>
        <p:txBody>
          <a:bodyPr wrap="none"/>
          <a:lstStyle/>
          <a:p>
            <a:r>
              <a:rPr lang="cs-CZ" dirty="0"/>
              <a:t>Analýza sítě </a:t>
            </a:r>
            <a:r>
              <a:rPr lang="cs-CZ" dirty="0" smtClean="0"/>
              <a:t>terénních sociálních služeb</a:t>
            </a:r>
            <a:endParaRPr lang="cs-CZ" altLang="cs-CZ" dirty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16" y="900312"/>
            <a:ext cx="10801200" cy="5472608"/>
          </a:xfrm>
          <a:noFill/>
        </p:spPr>
        <p:txBody>
          <a:bodyPr/>
          <a:lstStyle/>
          <a:p>
            <a:endParaRPr lang="cs-CZ" dirty="0"/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PŘEDMĚT A CÍLE </a:t>
            </a:r>
            <a:endParaRPr lang="cs-CZ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60475" lvl="2" indent="0">
              <a:buNone/>
            </a:pPr>
            <a:endParaRPr lang="cs-CZ" sz="2400" dirty="0">
              <a:solidFill>
                <a:srgbClr val="66BC29"/>
              </a:solidFill>
            </a:endParaRPr>
          </a:p>
          <a:p>
            <a:pPr lvl="0" algn="just" defTabSz="914400" eaLnBrk="0" hangingPunct="0">
              <a:lnSpc>
                <a:spcPct val="115000"/>
              </a:lnSpc>
              <a:spcAft>
                <a:spcPts val="1000"/>
              </a:spcAft>
              <a:buClr>
                <a:srgbClr val="006600"/>
              </a:buClr>
            </a:pP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</a:rPr>
              <a:t>Analýza služeb sociální péče poskytovaných terénní formou</a:t>
            </a:r>
            <a:r>
              <a:rPr lang="cs-CZ" sz="1800" b="0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cs-CZ" sz="1800" b="0" dirty="0">
                <a:solidFill>
                  <a:srgbClr val="000000"/>
                </a:solidFill>
                <a:latin typeface="Arial" panose="020B0604020202020204" pitchFamily="34" charset="0"/>
              </a:rPr>
              <a:t>dle územních jednotek (ORP, okresy, obce Kraje Vysočina) byla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zpracována s akcentem na místní, časovou dostupnost a skladbu úkonů služeb sociální péče poskytovaných terénní formou.</a:t>
            </a:r>
            <a:r>
              <a:rPr lang="cs-CZ" sz="1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cs-CZ" sz="1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algn="just" defTabSz="914400" eaLnBrk="0" hangingPunct="0">
              <a:lnSpc>
                <a:spcPct val="115000"/>
              </a:lnSpc>
              <a:spcAft>
                <a:spcPts val="1000"/>
              </a:spcAft>
              <a:buClr>
                <a:srgbClr val="006600"/>
              </a:buClr>
            </a:pPr>
            <a:endParaRPr lang="cs-CZ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 algn="just" defTabSz="914400" eaLnBrk="0" hangingPunct="0">
              <a:lnSpc>
                <a:spcPct val="115000"/>
              </a:lnSpc>
              <a:spcAft>
                <a:spcPts val="1000"/>
              </a:spcAft>
              <a:buClr>
                <a:srgbClr val="006600"/>
              </a:buClr>
            </a:pPr>
            <a:r>
              <a:rPr lang="cs-CZ" sz="1800" dirty="0" smtClean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cs-CZ" sz="1800" dirty="0">
                <a:solidFill>
                  <a:srgbClr val="000000"/>
                </a:solidFill>
                <a:latin typeface="Arial" panose="020B0604020202020204" pitchFamily="34" charset="0"/>
              </a:rPr>
              <a:t>empirického šetření, výzkumu a analýzy bylo zahrnuto celkem:</a:t>
            </a:r>
          </a:p>
          <a:p>
            <a:pPr marL="1200150" lvl="2" indent="-285750" algn="just" defTabSz="914400" eaLnBrk="0" hangingPunct="0">
              <a:lnSpc>
                <a:spcPct val="115000"/>
              </a:lnSpc>
              <a:spcAft>
                <a:spcPts val="1000"/>
              </a:spcAft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46 pečovatelských služeb,</a:t>
            </a:r>
          </a:p>
          <a:p>
            <a:pPr marL="1200150" lvl="2" indent="-285750" algn="just" defTabSz="914400" eaLnBrk="0" hangingPunct="0">
              <a:lnSpc>
                <a:spcPct val="115000"/>
              </a:lnSpc>
              <a:spcAft>
                <a:spcPts val="1000"/>
              </a:spcAft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9 služeb osobních asistencí,</a:t>
            </a:r>
          </a:p>
          <a:p>
            <a:pPr marL="1200150" lvl="2" indent="-285750" algn="just" defTabSz="914400" eaLnBrk="0" hangingPunct="0">
              <a:lnSpc>
                <a:spcPct val="115000"/>
              </a:lnSpc>
              <a:spcAft>
                <a:spcPts val="1000"/>
              </a:spcAft>
              <a:buClr>
                <a:srgbClr val="006600"/>
              </a:buClr>
            </a:pP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2 odlehčovací služby.</a:t>
            </a:r>
          </a:p>
          <a:p>
            <a:pPr marL="742950" lvl="1" indent="-285750" algn="just" defTabSz="914400" eaLnBrk="0" hangingPunct="0">
              <a:lnSpc>
                <a:spcPct val="115000"/>
              </a:lnSpc>
              <a:spcAft>
                <a:spcPts val="1000"/>
              </a:spcAft>
              <a:buClr>
                <a:srgbClr val="006600"/>
              </a:buClr>
            </a:pPr>
            <a:r>
              <a:rPr lang="cs-CZ" sz="1800" b="1" dirty="0">
                <a:solidFill>
                  <a:srgbClr val="000000"/>
                </a:solidFill>
                <a:latin typeface="Arial" panose="020B0604020202020204" pitchFamily="34" charset="0"/>
              </a:rPr>
              <a:t>Předběžné výsledky v této prezentaci dokumentují údaje ze 44 pečovatelských služeb.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26" y="6667334"/>
            <a:ext cx="4068331" cy="84328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2" y="6683938"/>
            <a:ext cx="2884476" cy="8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86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957552" y="735123"/>
            <a:ext cx="10081683" cy="39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8126">
              <a:spcBef>
                <a:spcPct val="0"/>
              </a:spcBef>
              <a:buNone/>
              <a:defRPr/>
            </a:pPr>
            <a:endParaRPr lang="cs-CZ" altLang="cs-CZ" sz="1985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2CDF9C25-0A57-470A-B8E6-FA75B709A7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 defTabSz="1008126">
              <a:spcBef>
                <a:spcPct val="0"/>
              </a:spcBef>
              <a:defRPr/>
            </a:pPr>
            <a:endParaRPr lang="cs-CZ" altLang="cs-CZ" sz="1544" dirty="0">
              <a:solidFill>
                <a:srgbClr val="0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F685936-77C4-44B9-85EE-058652065D8D}"/>
              </a:ext>
            </a:extLst>
          </p:cNvPr>
          <p:cNvSpPr txBox="1"/>
          <p:nvPr/>
        </p:nvSpPr>
        <p:spPr>
          <a:xfrm>
            <a:off x="386149" y="863426"/>
            <a:ext cx="9527058" cy="365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103"/>
              </a:spcAft>
            </a:pPr>
            <a:r>
              <a:rPr lang="cs-CZ" sz="1544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CELKOVÝ POČET KLIENTŮ PEČOVATELSKÝCH SLUŽEB V ROCE 2019 a 2020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66BFD6D2-C5FB-416B-9FBF-B569D2EDC9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5699987"/>
              </p:ext>
            </p:extLst>
          </p:nvPr>
        </p:nvGraphicFramePr>
        <p:xfrm>
          <a:off x="0" y="2534959"/>
          <a:ext cx="10819308" cy="502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C45DCDD6-71DC-4680-9A66-F170E6EBD2E5}"/>
              </a:ext>
            </a:extLst>
          </p:cNvPr>
          <p:cNvSpPr txBox="1"/>
          <p:nvPr/>
        </p:nvSpPr>
        <p:spPr>
          <a:xfrm>
            <a:off x="305858" y="1277146"/>
            <a:ext cx="9963155" cy="12918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433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Celkem byly v roce 2019 poskytnuty služby  5439 klientům. Největší podíl klientů v roce 2019 tvořily senioři ( 89,1 %) a osoby s tělesným postižením (4 %).</a:t>
            </a:r>
          </a:p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433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 roce 2020 byly služby poskytnuty celkem 5509 klientů, což činí nárůst o  70 klientů. Největší podíl klientů v roce 2020 tvořily stejně jako v roce 2019 senioři ( 88,2 %) a osoby s tělesným postižením (3,8 %).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07943" y="97822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DDDDDD"/>
                </a:solidFill>
                <a:latin typeface="Arial"/>
                <a:ea typeface="+mj-ea"/>
                <a:cs typeface="+mj-cs"/>
              </a:rPr>
              <a:t>Analýza sítě terénních sociálních služeb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209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3114452" y="7088979"/>
            <a:ext cx="1316037" cy="184150"/>
          </a:xfrm>
        </p:spPr>
        <p:txBody>
          <a:bodyPr/>
          <a:lstStyle/>
          <a:p>
            <a:fld id="{8D4EE83B-7F26-447A-91C2-144E8835D2A3}" type="slidenum">
              <a:rPr lang="cs-CZ" altLang="cs-CZ"/>
              <a:pPr/>
              <a:t>3</a:t>
            </a:fld>
            <a:endParaRPr lang="cs-CZ" alt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4751126" y="7088979"/>
            <a:ext cx="1638300" cy="255588"/>
          </a:xfrm>
        </p:spPr>
        <p:txBody>
          <a:bodyPr/>
          <a:lstStyle/>
          <a:p>
            <a:fld id="{209E8A7B-569B-4C0E-B283-55E465C161F3}" type="datetime1">
              <a:rPr lang="cs-CZ" altLang="cs-CZ"/>
              <a:pPr/>
              <a:t>8.6.2021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26" y="6667334"/>
            <a:ext cx="4068331" cy="843289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411019" cy="433388"/>
          </a:xfrm>
        </p:spPr>
        <p:txBody>
          <a:bodyPr/>
          <a:lstStyle/>
          <a:p>
            <a:r>
              <a:rPr lang="cs-CZ" dirty="0"/>
              <a:t>Analýza sítě terénních sociálních služeb</a:t>
            </a:r>
            <a:br>
              <a:rPr lang="cs-CZ" dirty="0"/>
            </a:br>
            <a:endParaRPr lang="cs-CZ" dirty="0"/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xmlns="" id="{3DDD7D92-3A77-4D52-9B95-5481B315D19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90488" y="900113"/>
            <a:ext cx="10801350" cy="54721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cs-CZ" sz="1800" b="1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Věkové složení klientů – seniorů v roce 2019 a 2020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xmlns="" id="{B4F0B8B9-4773-4B70-BFB0-50033B79F59F}"/>
              </a:ext>
            </a:extLst>
          </p:cNvPr>
          <p:cNvSpPr txBox="1"/>
          <p:nvPr/>
        </p:nvSpPr>
        <p:spPr>
          <a:xfrm>
            <a:off x="80191" y="1193640"/>
            <a:ext cx="9010925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eaLnBrk="0" hangingPunct="0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V roce 2019 bylo více než polovině klientů - seniorů (57,6 %) více než 80 let. Podobně tomu bylo v roce 2020, kdy více než 80 let bylo 54, 2 % klientů – seniorů.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xmlns="" id="{8AD593C3-14E3-4B43-ACE0-F658649D36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14741984"/>
              </p:ext>
            </p:extLst>
          </p:nvPr>
        </p:nvGraphicFramePr>
        <p:xfrm>
          <a:off x="0" y="2204864"/>
          <a:ext cx="10891838" cy="5356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53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957552" y="735123"/>
            <a:ext cx="10081683" cy="39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8126">
              <a:spcBef>
                <a:spcPct val="0"/>
              </a:spcBef>
              <a:buNone/>
              <a:defRPr/>
            </a:pPr>
            <a:endParaRPr lang="cs-CZ" altLang="cs-CZ" sz="1985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2CDF9C25-0A57-470A-B8E6-FA75B709A7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 defTabSz="1008126">
              <a:spcBef>
                <a:spcPct val="0"/>
              </a:spcBef>
              <a:defRPr/>
            </a:pPr>
            <a:fld id="{731A2432-12F5-48AE-9D46-87B633F0D0EF}" type="slidenum">
              <a:rPr lang="cs-CZ" altLang="cs-CZ" sz="1544">
                <a:solidFill>
                  <a:srgbClr val="000000"/>
                </a:solidFill>
              </a:rPr>
              <a:pPr algn="r" defTabSz="1008126">
                <a:spcBef>
                  <a:spcPct val="0"/>
                </a:spcBef>
                <a:defRPr/>
              </a:pPr>
              <a:t>4</a:t>
            </a:fld>
            <a:endParaRPr lang="cs-CZ" altLang="cs-CZ" sz="1544">
              <a:solidFill>
                <a:srgbClr val="00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3F685936-77C4-44B9-85EE-058652065D8D}"/>
              </a:ext>
            </a:extLst>
          </p:cNvPr>
          <p:cNvSpPr txBox="1"/>
          <p:nvPr/>
        </p:nvSpPr>
        <p:spPr>
          <a:xfrm>
            <a:off x="1060631" y="794186"/>
            <a:ext cx="89321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103"/>
              </a:spcAft>
            </a:pPr>
            <a:r>
              <a:rPr lang="cs-CZ" sz="18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Běžný </a:t>
            </a:r>
            <a:r>
              <a:rPr lang="cs-CZ" sz="18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pracovní týden v letech 2019 a 2020</a:t>
            </a:r>
            <a:endParaRPr lang="cs-CZ" sz="18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AE59DB8D-A167-48DD-BDB7-938F807F1970}"/>
              </a:ext>
            </a:extLst>
          </p:cNvPr>
          <p:cNvSpPr txBox="1"/>
          <p:nvPr/>
        </p:nvSpPr>
        <p:spPr>
          <a:xfrm>
            <a:off x="306140" y="1266412"/>
            <a:ext cx="9856422" cy="1270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5039" indent="-315039"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323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 letech 2019 i 2020 končila provozní doba více než třetiny středisek pečovatelských služeb v Kraji Vysočina do 16 hod.</a:t>
            </a:r>
          </a:p>
          <a:p>
            <a:pPr marL="315039" indent="-315039"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323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Až do večerních hodin, v pracovních dnech, poskytovalo v roce 2019 služby celkem 25 středisek, v roce 2020 celkem 27 středisek.</a:t>
            </a:r>
          </a:p>
          <a:p>
            <a:pPr marL="315039" indent="-315039"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323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Nepřetržitou provozní dobu mělo v letech 2019 i 2020 pouze 5 pečovatelských služeb.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xmlns="" id="{42CFA143-11CB-48A6-9498-5617DA8A95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4410749"/>
              </p:ext>
            </p:extLst>
          </p:nvPr>
        </p:nvGraphicFramePr>
        <p:xfrm>
          <a:off x="0" y="2536631"/>
          <a:ext cx="11053440" cy="5024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690516" y="0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103"/>
              </a:spcAft>
            </a:pPr>
            <a:r>
              <a:rPr lang="cs-CZ" sz="1800" b="1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ČASOVÁ DOSTUPNOST TERÉNNÍCH PEČOVATELSKÝCH SLUŽEB</a:t>
            </a:r>
            <a:endParaRPr lang="cs-CZ" sz="1800" b="1" dirty="0">
              <a:solidFill>
                <a:schemeClr val="bg1"/>
              </a:solidFill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18631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957552" y="735123"/>
            <a:ext cx="10081683" cy="39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8126">
              <a:spcBef>
                <a:spcPct val="0"/>
              </a:spcBef>
              <a:buNone/>
              <a:defRPr/>
            </a:pPr>
            <a:endParaRPr lang="cs-CZ" altLang="cs-CZ" sz="1985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2CDF9C25-0A57-470A-B8E6-FA75B709A7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 defTabSz="1008126">
              <a:spcBef>
                <a:spcPct val="0"/>
              </a:spcBef>
              <a:defRPr/>
            </a:pPr>
            <a:fld id="{731A2432-12F5-48AE-9D46-87B633F0D0EF}" type="slidenum">
              <a:rPr lang="cs-CZ" altLang="cs-CZ" sz="1544">
                <a:solidFill>
                  <a:srgbClr val="000000"/>
                </a:solidFill>
              </a:rPr>
              <a:pPr algn="r" defTabSz="1008126">
                <a:spcBef>
                  <a:spcPct val="0"/>
                </a:spcBef>
                <a:defRPr/>
              </a:pPr>
              <a:t>5</a:t>
            </a:fld>
            <a:endParaRPr lang="cs-CZ" altLang="cs-CZ" sz="1544">
              <a:solidFill>
                <a:srgbClr val="000000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8D163C4-6659-4CB3-A32C-6639276820DD}"/>
              </a:ext>
            </a:extLst>
          </p:cNvPr>
          <p:cNvSpPr txBox="1"/>
          <p:nvPr/>
        </p:nvSpPr>
        <p:spPr>
          <a:xfrm>
            <a:off x="583170" y="828341"/>
            <a:ext cx="9527058" cy="465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103"/>
              </a:spcAft>
            </a:pPr>
            <a:r>
              <a:rPr lang="cs-CZ" sz="2426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Víkendy </a:t>
            </a:r>
            <a:r>
              <a:rPr lang="cs-CZ" sz="2426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 svátky v letech 2019 a 2020</a:t>
            </a:r>
            <a:endParaRPr lang="cs-CZ" sz="1764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xmlns="" id="{A9B48B42-AE1B-4723-9EC8-3AB845013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8364586"/>
              </p:ext>
            </p:extLst>
          </p:nvPr>
        </p:nvGraphicFramePr>
        <p:xfrm>
          <a:off x="0" y="2276241"/>
          <a:ext cx="10891316" cy="5285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ovéPole 7">
            <a:extLst>
              <a:ext uri="{FF2B5EF4-FFF2-40B4-BE49-F238E27FC236}">
                <a16:creationId xmlns:a16="http://schemas.microsoft.com/office/drawing/2014/main" xmlns="" id="{E2665214-E674-4E2E-BB40-63156C4AA968}"/>
              </a:ext>
            </a:extLst>
          </p:cNvPr>
          <p:cNvSpPr txBox="1"/>
          <p:nvPr/>
        </p:nvSpPr>
        <p:spPr>
          <a:xfrm>
            <a:off x="438319" y="1299820"/>
            <a:ext cx="9697637" cy="9764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323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 letech 2019 i 2020 polovina středisek pečovatelských služeb neposkytovala služby o víkendech a svátcích.</a:t>
            </a:r>
          </a:p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323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Čtvrtina středisek terénních pečovatelských služeb v letech 2019 a 2020 poskytovala své služby o víkendech a svátcích  a to i ve večerních hodinách. Pouze 5 středisek poskytovalo službu nepřetržitě.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762524" y="-84794"/>
            <a:ext cx="6930876" cy="123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ČASOVÁ DOSTUPNOST TERÉNNÍCH </a:t>
            </a:r>
            <a:r>
              <a:rPr lang="cs-CZ" sz="2400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PEČOVAT. </a:t>
            </a:r>
            <a:r>
              <a:rPr lang="cs-CZ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SLUŽEB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65820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957552" y="735123"/>
            <a:ext cx="10081683" cy="39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8126">
              <a:spcBef>
                <a:spcPct val="0"/>
              </a:spcBef>
              <a:buNone/>
              <a:defRPr/>
            </a:pPr>
            <a:endParaRPr lang="cs-CZ" altLang="cs-CZ" sz="1985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2CDF9C25-0A57-470A-B8E6-FA75B709A7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 defTabSz="1008126">
              <a:spcBef>
                <a:spcPct val="0"/>
              </a:spcBef>
              <a:defRPr/>
            </a:pPr>
            <a:fld id="{731A2432-12F5-48AE-9D46-87B633F0D0EF}" type="slidenum">
              <a:rPr lang="cs-CZ" altLang="cs-CZ" sz="1544">
                <a:solidFill>
                  <a:srgbClr val="000000"/>
                </a:solidFill>
              </a:rPr>
              <a:pPr algn="r" defTabSz="1008126">
                <a:spcBef>
                  <a:spcPct val="0"/>
                </a:spcBef>
                <a:defRPr/>
              </a:pPr>
              <a:t>6</a:t>
            </a:fld>
            <a:endParaRPr lang="cs-CZ" altLang="cs-CZ" sz="1544">
              <a:solidFill>
                <a:srgbClr val="00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xmlns="" id="{644D65E1-1345-49ED-ABA4-208C163F77A8}"/>
              </a:ext>
            </a:extLst>
          </p:cNvPr>
          <p:cNvSpPr txBox="1"/>
          <p:nvPr/>
        </p:nvSpPr>
        <p:spPr>
          <a:xfrm>
            <a:off x="335824" y="994031"/>
            <a:ext cx="9963154" cy="1302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5039" indent="-315039"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654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 letech 2019 i 2020 byly služby 13 terénních pečovatelských služeb reálně poskytovány pouze v 1 obci.</a:t>
            </a:r>
          </a:p>
          <a:p>
            <a:pPr marL="315039" indent="-315039"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654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 čtvrtiny terénních pečovatelských služeb byly v letech 2019 a 2020 služby reálně poskytovány ve 2 – 4 obcích. </a:t>
            </a: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xmlns="" id="{0338F41E-CF76-4065-B85B-A2BAB81AB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9313548"/>
              </p:ext>
            </p:extLst>
          </p:nvPr>
        </p:nvGraphicFramePr>
        <p:xfrm>
          <a:off x="0" y="2412479"/>
          <a:ext cx="1089131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690516" y="0"/>
            <a:ext cx="7002884" cy="737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95" b="1" dirty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GEOGRAFICKÁ </a:t>
            </a:r>
            <a:r>
              <a:rPr lang="cs-CZ" sz="2095" b="1" dirty="0" smtClean="0">
                <a:solidFill>
                  <a:schemeClr val="bg1"/>
                </a:solidFill>
                <a:latin typeface="Arial"/>
                <a:ea typeface="Calibri" panose="020F0502020204030204" pitchFamily="34" charset="0"/>
                <a:cs typeface="Times New Roman" panose="02020603050405020304" pitchFamily="18" charset="0"/>
              </a:rPr>
              <a:t>DOSTUPNOST TERÉNNÍCH PEČOVATELSKÝCH SLUŽEB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81973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957552" y="735123"/>
            <a:ext cx="10081683" cy="39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8126">
              <a:spcBef>
                <a:spcPct val="0"/>
              </a:spcBef>
              <a:buNone/>
              <a:defRPr/>
            </a:pPr>
            <a:endParaRPr lang="cs-CZ" altLang="cs-CZ" sz="1985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2CDF9C25-0A57-470A-B8E6-FA75B709A7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 defTabSz="1008126">
              <a:spcBef>
                <a:spcPct val="0"/>
              </a:spcBef>
              <a:defRPr/>
            </a:pPr>
            <a:fld id="{731A2432-12F5-48AE-9D46-87B633F0D0EF}" type="slidenum">
              <a:rPr lang="cs-CZ" altLang="cs-CZ" sz="1544">
                <a:solidFill>
                  <a:srgbClr val="000000"/>
                </a:solidFill>
              </a:rPr>
              <a:pPr algn="r" defTabSz="1008126">
                <a:spcBef>
                  <a:spcPct val="0"/>
                </a:spcBef>
                <a:defRPr/>
              </a:pPr>
              <a:t>7</a:t>
            </a:fld>
            <a:endParaRPr lang="cs-CZ" altLang="cs-CZ" sz="1544">
              <a:solidFill>
                <a:srgbClr val="00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34DB822E-AAB8-4C1E-AB94-3EBCB09ED62B}"/>
              </a:ext>
            </a:extLst>
          </p:cNvPr>
          <p:cNvSpPr txBox="1"/>
          <p:nvPr/>
        </p:nvSpPr>
        <p:spPr>
          <a:xfrm>
            <a:off x="738188" y="947358"/>
            <a:ext cx="9220895" cy="1536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764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Alespoň jednomu klientovi, byly v roce 2019 poskytnuty pečovatelské služby ve 307 obcích z celkového počtu 704. </a:t>
            </a:r>
          </a:p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764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 celkových 5439 klientů terénních pečovatelských služeb v roce 2019 jich bylo 61, 9 % koncentrováno v celkem 16 městech na Vysočině.</a:t>
            </a:r>
          </a:p>
        </p:txBody>
      </p:sp>
      <p:graphicFrame>
        <p:nvGraphicFramePr>
          <p:cNvPr id="14" name="Graf 13">
            <a:extLst>
              <a:ext uri="{FF2B5EF4-FFF2-40B4-BE49-F238E27FC236}">
                <a16:creationId xmlns:a16="http://schemas.microsoft.com/office/drawing/2014/main" xmlns="" id="{0A28B49B-88B8-4E14-9295-233B854CF3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3821612"/>
              </p:ext>
            </p:extLst>
          </p:nvPr>
        </p:nvGraphicFramePr>
        <p:xfrm>
          <a:off x="0" y="2483869"/>
          <a:ext cx="10891316" cy="5077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762524" y="0"/>
            <a:ext cx="6930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GEOGRAFICKÁ DOSTUPNOST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2013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8"/>
          <p:cNvSpPr>
            <a:spLocks noChangeArrowheads="1"/>
          </p:cNvSpPr>
          <p:nvPr/>
        </p:nvSpPr>
        <p:spPr bwMode="auto">
          <a:xfrm>
            <a:off x="2957552" y="735123"/>
            <a:ext cx="10081683" cy="397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1008126">
              <a:spcBef>
                <a:spcPct val="0"/>
              </a:spcBef>
              <a:buNone/>
              <a:defRPr/>
            </a:pPr>
            <a:endParaRPr lang="cs-CZ" altLang="cs-CZ" sz="1985">
              <a:solidFill>
                <a:srgbClr val="00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2CDF9C25-0A57-470A-B8E6-FA75B709A74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 algn="r" defTabSz="1008126">
              <a:spcBef>
                <a:spcPct val="0"/>
              </a:spcBef>
              <a:defRPr/>
            </a:pPr>
            <a:fld id="{731A2432-12F5-48AE-9D46-87B633F0D0EF}" type="slidenum">
              <a:rPr lang="cs-CZ" altLang="cs-CZ" sz="1544">
                <a:solidFill>
                  <a:srgbClr val="000000"/>
                </a:solidFill>
              </a:rPr>
              <a:pPr algn="r" defTabSz="1008126">
                <a:spcBef>
                  <a:spcPct val="0"/>
                </a:spcBef>
                <a:defRPr/>
              </a:pPr>
              <a:t>8</a:t>
            </a:fld>
            <a:endParaRPr lang="cs-CZ" altLang="cs-CZ" sz="1544">
              <a:solidFill>
                <a:srgbClr val="000000"/>
              </a:solidFill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xmlns="" id="{34DB822E-AAB8-4C1E-AB94-3EBCB09ED62B}"/>
              </a:ext>
            </a:extLst>
          </p:cNvPr>
          <p:cNvSpPr txBox="1"/>
          <p:nvPr/>
        </p:nvSpPr>
        <p:spPr>
          <a:xfrm>
            <a:off x="662563" y="999084"/>
            <a:ext cx="9220895" cy="1536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764" b="1" dirty="0">
                <a:ea typeface="Calibri" panose="020F0502020204030204" pitchFamily="34" charset="0"/>
                <a:cs typeface="Times New Roman" panose="02020603050405020304" pitchFamily="18" charset="0"/>
              </a:rPr>
              <a:t>Alespoň jednomu klientovi, byly v roce 2020 poskytnuty pečovatelské služby ve 324 obcích z celkového počtu 704, což je oproti roku 2019 nárůst o 17 obcí. </a:t>
            </a:r>
          </a:p>
          <a:p>
            <a:pPr marL="315039" indent="-315039">
              <a:lnSpc>
                <a:spcPct val="115000"/>
              </a:lnSpc>
              <a:spcAft>
                <a:spcPts val="1103"/>
              </a:spcAft>
              <a:buFont typeface="Arial" panose="020B0604020202020204" pitchFamily="34" charset="0"/>
              <a:buChar char="•"/>
            </a:pPr>
            <a:r>
              <a:rPr lang="cs-CZ" sz="1764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 celkových 5509 klientů terénních pečovatelských služeb jich v roce 2020 bylo 61, 6 % koncentrováno v celkem 16 městech na Vysočině.</a:t>
            </a:r>
          </a:p>
        </p:txBody>
      </p:sp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xmlns="" id="{D581EB11-85E7-49A4-A4E4-55B962CE6E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6773882"/>
              </p:ext>
            </p:extLst>
          </p:nvPr>
        </p:nvGraphicFramePr>
        <p:xfrm>
          <a:off x="0" y="2628503"/>
          <a:ext cx="10963323" cy="4932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3762524" y="0"/>
            <a:ext cx="6930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GEOGRAFICKÁ DOSTUPNOST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3190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.pot [režim kompatibility]" id="{EFC1F29B-83D2-4140-93FC-985594377A14}" vid="{99DCFCF0-F078-43A0-858C-2A2213C0DAC5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rva xmlns="ad0a1802-d40a-4fae-a083-bd919e9592b2">Barevná</Barva>
    <Kategorie xmlns="ad0a1802-d40a-4fae-a083-bd919e9592b2">Prezentace</Kategorie>
    <Vnit_x0159_n_x00ed__x0020_p_x0159_edpisy_x0020__x002d__x0020_p_x0159__x00ed_loha xmlns="ad0a1802-d40a-4fae-a083-bd919e9592b2">false</Vnit_x0159_n_x00ed__x0020_p_x0159_edpisy_x0020__x002d__x0020_p_x0159__x00ed_loha>
    <Vlastn_x00ed_k_x0020__x0161_ablony xmlns="ad0a1802-d40a-4fae-a083-bd919e9592b2">OSH</Vlastn_x00ed_k_x0020__x0161_ablony>
    <Datum_x0020_vyd_x00e1_n_x00ed__x0020_verze xmlns="ad0a1802-d40a-4fae-a083-bd919e9592b2">2018-01-04T00:00:00Z</Datum_x0020_vyd_x00e1_n_x00ed__x0020_verze>
    <Popis_x0020_dokumentu xmlns="ad0a1802-d40a-4fae-a083-bd919e9592b2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7" ma:contentTypeDescription="Vytvoří nový dokument" ma:contentTypeScope="" ma:versionID="0bb631a01b2456230b70190d4b2f9cac">
  <xsd:schema xmlns:xsd="http://www.w3.org/2001/XMLSchema" xmlns:xs="http://www.w3.org/2001/XMLSchema" xmlns:p="http://schemas.microsoft.com/office/2006/metadata/properties" xmlns:ns2="ad0a1802-d40a-4fae-a083-bd919e9592b2" xmlns:ns3="552c9eae-b457-430e-aa69-c3e45868fffa" targetNamespace="http://schemas.microsoft.com/office/2006/metadata/properties" ma:root="true" ma:fieldsID="019473a6dbac341c863c31ced28d54b0" ns2:_="" ns3:_="">
    <xsd:import namespace="ad0a1802-d40a-4fae-a083-bd919e9592b2"/>
    <xsd:import namespace="552c9eae-b457-430e-aa69-c3e45868fffa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  <xsd:element ref="ns2:Vnit_x0159_n_x00ed__x0020_p_x0159_edpisy_x0020__x002d__x0020_p_x0159__x00ed_loha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Černobíl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SV" ma:format="Dropdown" ma:internalName="Vlastn_x00ed_k_x0020__x0161_ablony">
      <xsd:simpleType>
        <xsd:restriction base="dms:Choice">
          <xsd:enumeration value="OddRLZ"/>
          <xsd:enumeration value="OAPR"/>
          <xsd:enumeration value="OddHS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HS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9-01-01T00:00:00Z" ma:format="DateOnly" ma:internalName="Datum_x0020_vyd_x00e1_n_x00ed__x0020_verze">
      <xsd:simpleType>
        <xsd:restriction base="dms:DateTime"/>
      </xsd:simpleType>
    </xsd:element>
    <xsd:element name="Vnit_x0159_n_x00ed__x0020_p_x0159_edpisy_x0020__x002d__x0020_p_x0159__x00ed_loha" ma:index="13" nillable="true" ma:displayName="Vnitřní předpisy - příloha" ma:default="0" ma:internalName="Vnit_x0159_n_x00ed__x0020_p_x0159_edpisy_x0020__x002d__x0020_p_x0159__x00ed_loha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c9eae-b457-430e-aa69-c3e45868fff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BA8596-A394-41AE-AC3A-DC218436F84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d0a1802-d40a-4fae-a083-bd919e9592b2"/>
    <ds:schemaRef ds:uri="http://purl.org/dc/elements/1.1/"/>
    <ds:schemaRef ds:uri="http://schemas.microsoft.com/office/2006/metadata/properties"/>
    <ds:schemaRef ds:uri="http://schemas.microsoft.com/office/infopath/2007/PartnerControls"/>
    <ds:schemaRef ds:uri="552c9eae-b457-430e-aa69-c3e45868fffa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8077352-2455-4361-AC4A-48246A51B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552c9eae-b457-430e-aa69-c3e45868ff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1955</TotalTime>
  <Words>554</Words>
  <Application>Microsoft Office PowerPoint</Application>
  <PresentationFormat>Vlastní</PresentationFormat>
  <Paragraphs>55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Vlastní návrh</vt:lpstr>
      <vt:lpstr>Analýza sítě terénních sociálních služeb</vt:lpstr>
      <vt:lpstr>Prezentace aplikace PowerPoint</vt:lpstr>
      <vt:lpstr>Analýza sítě terénních sociálních služeb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kuji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Zpracování kazuistik  koordinátorů  sociální pomoci v ORP</dc:title>
  <dc:creator>Jakub Novotný</dc:creator>
  <cp:lastModifiedBy>Jan Beneš</cp:lastModifiedBy>
  <cp:revision>104</cp:revision>
  <cp:lastPrinted>2021-06-03T07:04:30Z</cp:lastPrinted>
  <dcterms:created xsi:type="dcterms:W3CDTF">2005-08-29T05:12:14Z</dcterms:created>
  <dcterms:modified xsi:type="dcterms:W3CDTF">2021-06-08T10:11:56Z</dcterms:modified>
</cp:coreProperties>
</file>