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4" r:id="rId1"/>
  </p:sldMasterIdLst>
  <p:notesMasterIdLst>
    <p:notesMasterId r:id="rId48"/>
  </p:notesMasterIdLst>
  <p:handoutMasterIdLst>
    <p:handoutMasterId r:id="rId49"/>
  </p:handoutMasterIdLst>
  <p:sldIdLst>
    <p:sldId id="1231" r:id="rId2"/>
    <p:sldId id="1232" r:id="rId3"/>
    <p:sldId id="1235" r:id="rId4"/>
    <p:sldId id="1233" r:id="rId5"/>
    <p:sldId id="1234" r:id="rId6"/>
    <p:sldId id="1483" r:id="rId7"/>
    <p:sldId id="1495" r:id="rId8"/>
    <p:sldId id="1482" r:id="rId9"/>
    <p:sldId id="1496" r:id="rId10"/>
    <p:sldId id="1499" r:id="rId11"/>
    <p:sldId id="1504" r:id="rId12"/>
    <p:sldId id="1484" r:id="rId13"/>
    <p:sldId id="1505" r:id="rId14"/>
    <p:sldId id="1507" r:id="rId15"/>
    <p:sldId id="1498" r:id="rId16"/>
    <p:sldId id="1488" r:id="rId17"/>
    <p:sldId id="1500" r:id="rId18"/>
    <p:sldId id="1501" r:id="rId19"/>
    <p:sldId id="1502" r:id="rId20"/>
    <p:sldId id="1503" r:id="rId21"/>
    <p:sldId id="1506" r:id="rId22"/>
    <p:sldId id="1508" r:id="rId23"/>
    <p:sldId id="1509" r:id="rId24"/>
    <p:sldId id="1510" r:id="rId25"/>
    <p:sldId id="1511" r:id="rId26"/>
    <p:sldId id="1512" r:id="rId27"/>
    <p:sldId id="1513" r:id="rId28"/>
    <p:sldId id="1514" r:id="rId29"/>
    <p:sldId id="1515" r:id="rId30"/>
    <p:sldId id="1516" r:id="rId31"/>
    <p:sldId id="1517" r:id="rId32"/>
    <p:sldId id="1518" r:id="rId33"/>
    <p:sldId id="1519" r:id="rId34"/>
    <p:sldId id="1520" r:id="rId35"/>
    <p:sldId id="1521" r:id="rId36"/>
    <p:sldId id="1522" r:id="rId37"/>
    <p:sldId id="1523" r:id="rId38"/>
    <p:sldId id="1524" r:id="rId39"/>
    <p:sldId id="1525" r:id="rId40"/>
    <p:sldId id="1526" r:id="rId41"/>
    <p:sldId id="1527" r:id="rId42"/>
    <p:sldId id="1528" r:id="rId43"/>
    <p:sldId id="1529" r:id="rId44"/>
    <p:sldId id="1530" r:id="rId45"/>
    <p:sldId id="1531" r:id="rId46"/>
    <p:sldId id="1532" r:id="rId47"/>
  </p:sldIdLst>
  <p:sldSz cx="9144000" cy="6858000" type="screen4x3"/>
  <p:notesSz cx="6858000" cy="9947275"/>
  <p:defaultTextStyle>
    <a:defPPr>
      <a:defRPr lang="cs-CZ"/>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142" algn="l" rtl="0" fontAlgn="base">
      <a:spcBef>
        <a:spcPct val="0"/>
      </a:spcBef>
      <a:spcAft>
        <a:spcPct val="0"/>
      </a:spcAft>
      <a:defRPr kern="1200">
        <a:solidFill>
          <a:schemeClr val="tx1"/>
        </a:solidFill>
        <a:latin typeface="Verdana" pitchFamily="34" charset="0"/>
        <a:ea typeface="+mn-ea"/>
        <a:cs typeface="Arial" charset="0"/>
      </a:defRPr>
    </a:lvl2pPr>
    <a:lvl3pPr marL="914285" algn="l" rtl="0" fontAlgn="base">
      <a:spcBef>
        <a:spcPct val="0"/>
      </a:spcBef>
      <a:spcAft>
        <a:spcPct val="0"/>
      </a:spcAft>
      <a:defRPr kern="1200">
        <a:solidFill>
          <a:schemeClr val="tx1"/>
        </a:solidFill>
        <a:latin typeface="Verdana" pitchFamily="34" charset="0"/>
        <a:ea typeface="+mn-ea"/>
        <a:cs typeface="Arial" charset="0"/>
      </a:defRPr>
    </a:lvl3pPr>
    <a:lvl4pPr marL="1371427" algn="l" rtl="0" fontAlgn="base">
      <a:spcBef>
        <a:spcPct val="0"/>
      </a:spcBef>
      <a:spcAft>
        <a:spcPct val="0"/>
      </a:spcAft>
      <a:defRPr kern="1200">
        <a:solidFill>
          <a:schemeClr val="tx1"/>
        </a:solidFill>
        <a:latin typeface="Verdana" pitchFamily="34" charset="0"/>
        <a:ea typeface="+mn-ea"/>
        <a:cs typeface="Arial" charset="0"/>
      </a:defRPr>
    </a:lvl4pPr>
    <a:lvl5pPr marL="1828570" algn="l" rtl="0" fontAlgn="base">
      <a:spcBef>
        <a:spcPct val="0"/>
      </a:spcBef>
      <a:spcAft>
        <a:spcPct val="0"/>
      </a:spcAft>
      <a:defRPr kern="1200">
        <a:solidFill>
          <a:schemeClr val="tx1"/>
        </a:solidFill>
        <a:latin typeface="Verdana" pitchFamily="34" charset="0"/>
        <a:ea typeface="+mn-ea"/>
        <a:cs typeface="Arial" charset="0"/>
      </a:defRPr>
    </a:lvl5pPr>
    <a:lvl6pPr marL="2285712" algn="l" defTabSz="914285" rtl="0" eaLnBrk="1" latinLnBrk="0" hangingPunct="1">
      <a:defRPr kern="1200">
        <a:solidFill>
          <a:schemeClr val="tx1"/>
        </a:solidFill>
        <a:latin typeface="Verdana" pitchFamily="34" charset="0"/>
        <a:ea typeface="+mn-ea"/>
        <a:cs typeface="Arial" charset="0"/>
      </a:defRPr>
    </a:lvl6pPr>
    <a:lvl7pPr marL="2742855" algn="l" defTabSz="914285" rtl="0" eaLnBrk="1" latinLnBrk="0" hangingPunct="1">
      <a:defRPr kern="1200">
        <a:solidFill>
          <a:schemeClr val="tx1"/>
        </a:solidFill>
        <a:latin typeface="Verdana" pitchFamily="34" charset="0"/>
        <a:ea typeface="+mn-ea"/>
        <a:cs typeface="Arial" charset="0"/>
      </a:defRPr>
    </a:lvl7pPr>
    <a:lvl8pPr marL="3199997" algn="l" defTabSz="914285" rtl="0" eaLnBrk="1" latinLnBrk="0" hangingPunct="1">
      <a:defRPr kern="1200">
        <a:solidFill>
          <a:schemeClr val="tx1"/>
        </a:solidFill>
        <a:latin typeface="Verdana" pitchFamily="34" charset="0"/>
        <a:ea typeface="+mn-ea"/>
        <a:cs typeface="Arial" charset="0"/>
      </a:defRPr>
    </a:lvl8pPr>
    <a:lvl9pPr marL="3657140" algn="l" defTabSz="914285" rtl="0" eaLnBrk="1" latinLnBrk="0" hangingPunct="1">
      <a:defRPr kern="1200">
        <a:solidFill>
          <a:schemeClr val="tx1"/>
        </a:solidFill>
        <a:latin typeface="Verdana" pitchFamily="34" charset="0"/>
        <a:ea typeface="+mn-ea"/>
        <a:cs typeface="Arial" charset="0"/>
      </a:defRPr>
    </a:lvl9pPr>
  </p:defaultTextStyle>
  <p:extLst>
    <p:ext uri="{521415D9-36F7-43E2-AB2F-B90AF26B5E84}">
      <p14:sectionLst xmlns:p14="http://schemas.microsoft.com/office/powerpoint/2010/main">
        <p14:section name="Výchozí oddíl" id="{89393EEA-1963-4634-AF71-7E547B69EA72}">
          <p14:sldIdLst>
            <p14:sldId id="1231"/>
            <p14:sldId id="1232"/>
            <p14:sldId id="1235"/>
            <p14:sldId id="1233"/>
            <p14:sldId id="1234"/>
            <p14:sldId id="1483"/>
            <p14:sldId id="1495"/>
            <p14:sldId id="1482"/>
            <p14:sldId id="1496"/>
            <p14:sldId id="1499"/>
            <p14:sldId id="1504"/>
            <p14:sldId id="1484"/>
            <p14:sldId id="1505"/>
            <p14:sldId id="1507"/>
            <p14:sldId id="1498"/>
            <p14:sldId id="1488"/>
            <p14:sldId id="1500"/>
            <p14:sldId id="1501"/>
            <p14:sldId id="1502"/>
            <p14:sldId id="1503"/>
            <p14:sldId id="1506"/>
            <p14:sldId id="1508"/>
            <p14:sldId id="1509"/>
            <p14:sldId id="1510"/>
            <p14:sldId id="1511"/>
            <p14:sldId id="1512"/>
            <p14:sldId id="1513"/>
            <p14:sldId id="1514"/>
            <p14:sldId id="1515"/>
            <p14:sldId id="1516"/>
            <p14:sldId id="1517"/>
            <p14:sldId id="1518"/>
            <p14:sldId id="1519"/>
            <p14:sldId id="1520"/>
            <p14:sldId id="1521"/>
            <p14:sldId id="1522"/>
            <p14:sldId id="1523"/>
            <p14:sldId id="1524"/>
            <p14:sldId id="1525"/>
            <p14:sldId id="1526"/>
            <p14:sldId id="1527"/>
            <p14:sldId id="1528"/>
            <p14:sldId id="1529"/>
            <p14:sldId id="1530"/>
            <p14:sldId id="1531"/>
            <p14:sldId id="15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4">
          <p15:clr>
            <a:srgbClr val="A4A3A4"/>
          </p15:clr>
        </p15:guide>
        <p15:guide id="2" pos="216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3399"/>
    <a:srgbClr val="82A7E2"/>
    <a:srgbClr val="FFFF99"/>
    <a:srgbClr val="000099"/>
    <a:srgbClr val="0066FF"/>
    <a:srgbClr val="0000FF"/>
    <a:srgbClr val="00CC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větlý styl 1 – zvýraznění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3" autoAdjust="0"/>
    <p:restoredTop sz="94682" autoAdjust="0"/>
  </p:normalViewPr>
  <p:slideViewPr>
    <p:cSldViewPr>
      <p:cViewPr varScale="1">
        <p:scale>
          <a:sx n="70" d="100"/>
          <a:sy n="70" d="100"/>
        </p:scale>
        <p:origin x="11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3300"/>
    </p:cViewPr>
  </p:sorterViewPr>
  <p:notesViewPr>
    <p:cSldViewPr>
      <p:cViewPr varScale="1">
        <p:scale>
          <a:sx n="123" d="100"/>
          <a:sy n="123" d="100"/>
        </p:scale>
        <p:origin x="-1800" y="-96"/>
      </p:cViewPr>
      <p:guideLst>
        <p:guide orient="horz" pos="3134"/>
        <p:guide pos="216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ubor\Desktop\01PROJEKTY_resene\2021_01_VYS_SPRSS\ekonomicka_analyza\Kopie%20-%201300521910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67086443947031"/>
          <c:y val="3.1865319588476521E-2"/>
          <c:w val="0.8364269862547149"/>
          <c:h val="0.68935475913954181"/>
        </c:manualLayout>
      </c:layout>
      <c:lineChart>
        <c:grouping val="standard"/>
        <c:varyColors val="0"/>
        <c:ser>
          <c:idx val="0"/>
          <c:order val="0"/>
          <c:tx>
            <c:strRef>
              <c:f>List1!$A$104</c:f>
              <c:strCache>
                <c:ptCount val="1"/>
                <c:pt idx="0">
                  <c:v>65+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6021698864060642E-2"/>
                  <c:y val="-0.12726497219852614"/>
                </c:manualLayout>
              </c:layout>
              <c:showLegendKey val="0"/>
              <c:showVal val="1"/>
              <c:showCatName val="0"/>
              <c:showSerName val="0"/>
              <c:showPercent val="0"/>
              <c:showBubbleSize val="0"/>
              <c:extLst>
                <c:ext xmlns:c15="http://schemas.microsoft.com/office/drawing/2012/chart" uri="{CE6537A1-D6FC-4f65-9D91-7224C49458BB}"/>
              </c:extLst>
            </c:dLbl>
            <c:dLbl>
              <c:idx val="21"/>
              <c:layout>
                <c:manualLayout>
                  <c:x val="-2.1684749053383974E-2"/>
                  <c:y val="-9.78961324604047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3399"/>
                    </a:solidFill>
                    <a:latin typeface="+mn-lt"/>
                    <a:ea typeface="+mn-ea"/>
                    <a:cs typeface="+mn-cs"/>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List1!$B$103:$W$103</c:f>
              <c:numCache>
                <c:formatCode>General</c:formatCode>
                <c:ptCount val="2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numCache>
            </c:numRef>
          </c:cat>
          <c:val>
            <c:numRef>
              <c:f>List1!$B$104:$W$104</c:f>
              <c:numCache>
                <c:formatCode>#,##0</c:formatCode>
                <c:ptCount val="22"/>
                <c:pt idx="0">
                  <c:v>102513</c:v>
                </c:pt>
                <c:pt idx="1">
                  <c:v>104649.12797993609</c:v>
                </c:pt>
                <c:pt idx="2">
                  <c:v>107231.91958072872</c:v>
                </c:pt>
                <c:pt idx="3">
                  <c:v>109581.74092210001</c:v>
                </c:pt>
                <c:pt idx="4">
                  <c:v>111754.91431374778</c:v>
                </c:pt>
                <c:pt idx="5">
                  <c:v>113546.03311611057</c:v>
                </c:pt>
                <c:pt idx="6">
                  <c:v>114851.3092755847</c:v>
                </c:pt>
                <c:pt idx="7">
                  <c:v>116062.81084390095</c:v>
                </c:pt>
                <c:pt idx="8">
                  <c:v>117408.57285509708</c:v>
                </c:pt>
                <c:pt idx="9">
                  <c:v>118631.244272697</c:v>
                </c:pt>
                <c:pt idx="10">
                  <c:v>120261.62077808524</c:v>
                </c:pt>
                <c:pt idx="11">
                  <c:v>122018.38381407833</c:v>
                </c:pt>
                <c:pt idx="12">
                  <c:v>123415.35701330635</c:v>
                </c:pt>
                <c:pt idx="13">
                  <c:v>124533.70645594</c:v>
                </c:pt>
                <c:pt idx="14">
                  <c:v>125531.90827749111</c:v>
                </c:pt>
                <c:pt idx="15">
                  <c:v>126296.45104188359</c:v>
                </c:pt>
                <c:pt idx="16">
                  <c:v>127278.35391593247</c:v>
                </c:pt>
                <c:pt idx="17">
                  <c:v>128362.92301143773</c:v>
                </c:pt>
                <c:pt idx="18">
                  <c:v>129682.85873016134</c:v>
                </c:pt>
                <c:pt idx="19">
                  <c:v>131410.87857660922</c:v>
                </c:pt>
                <c:pt idx="20">
                  <c:v>133538.01932708579</c:v>
                </c:pt>
                <c:pt idx="21">
                  <c:v>136069.03509911196</c:v>
                </c:pt>
              </c:numCache>
            </c:numRef>
          </c:val>
          <c:smooth val="0"/>
        </c:ser>
        <c:ser>
          <c:idx val="1"/>
          <c:order val="1"/>
          <c:tx>
            <c:strRef>
              <c:f>List1!$A$105</c:f>
              <c:strCache>
                <c:ptCount val="1"/>
                <c:pt idx="0">
                  <c:v>80+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5.7825997475690312E-3"/>
                  <c:y val="-0.12073856336783251"/>
                </c:manualLayout>
              </c:layout>
              <c:showLegendKey val="0"/>
              <c:showVal val="1"/>
              <c:showCatName val="0"/>
              <c:showSerName val="0"/>
              <c:showPercent val="0"/>
              <c:showBubbleSize val="0"/>
              <c:extLst>
                <c:ext xmlns:c15="http://schemas.microsoft.com/office/drawing/2012/chart" uri="{CE6537A1-D6FC-4f65-9D91-7224C49458BB}"/>
              </c:extLst>
            </c:dLbl>
            <c:dLbl>
              <c:idx val="21"/>
              <c:layout>
                <c:manualLayout>
                  <c:x val="-1.5902149305814944E-2"/>
                  <c:y val="-9.789613246040479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mn-lt"/>
                    <a:ea typeface="+mn-ea"/>
                    <a:cs typeface="+mn-cs"/>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List1!$B$103:$W$103</c:f>
              <c:numCache>
                <c:formatCode>General</c:formatCode>
                <c:ptCount val="2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numCache>
            </c:numRef>
          </c:cat>
          <c:val>
            <c:numRef>
              <c:f>List1!$B$105:$W$105</c:f>
              <c:numCache>
                <c:formatCode>#,##0</c:formatCode>
                <c:ptCount val="22"/>
                <c:pt idx="0">
                  <c:v>22990</c:v>
                </c:pt>
                <c:pt idx="1">
                  <c:v>23517.612324806763</c:v>
                </c:pt>
                <c:pt idx="2">
                  <c:v>24265.309540568556</c:v>
                </c:pt>
                <c:pt idx="3">
                  <c:v>24915.112193429224</c:v>
                </c:pt>
                <c:pt idx="4">
                  <c:v>25651.555526427568</c:v>
                </c:pt>
                <c:pt idx="5">
                  <c:v>26772.303124437185</c:v>
                </c:pt>
                <c:pt idx="6">
                  <c:v>27911.756787582006</c:v>
                </c:pt>
                <c:pt idx="7">
                  <c:v>28984.547890768841</c:v>
                </c:pt>
                <c:pt idx="8">
                  <c:v>30745.616739751134</c:v>
                </c:pt>
                <c:pt idx="9">
                  <c:v>32558.67212878845</c:v>
                </c:pt>
                <c:pt idx="10">
                  <c:v>34130.861285323881</c:v>
                </c:pt>
                <c:pt idx="11">
                  <c:v>35502.023211617045</c:v>
                </c:pt>
                <c:pt idx="12">
                  <c:v>36866.861656974455</c:v>
                </c:pt>
                <c:pt idx="13">
                  <c:v>38275.602544921778</c:v>
                </c:pt>
                <c:pt idx="14">
                  <c:v>39564.046119187238</c:v>
                </c:pt>
                <c:pt idx="15">
                  <c:v>40622.055289887045</c:v>
                </c:pt>
                <c:pt idx="16">
                  <c:v>41547.178102344755</c:v>
                </c:pt>
                <c:pt idx="17">
                  <c:v>42764.164505760928</c:v>
                </c:pt>
                <c:pt idx="18">
                  <c:v>43790.724962083041</c:v>
                </c:pt>
                <c:pt idx="19">
                  <c:v>44666.044931402183</c:v>
                </c:pt>
                <c:pt idx="20">
                  <c:v>45238.170641259028</c:v>
                </c:pt>
                <c:pt idx="21">
                  <c:v>45469.686550328239</c:v>
                </c:pt>
              </c:numCache>
            </c:numRef>
          </c:val>
          <c:smooth val="0"/>
        </c:ser>
        <c:dLbls>
          <c:showLegendKey val="0"/>
          <c:showVal val="0"/>
          <c:showCatName val="0"/>
          <c:showSerName val="0"/>
          <c:showPercent val="0"/>
          <c:showBubbleSize val="0"/>
        </c:dLbls>
        <c:marker val="1"/>
        <c:smooth val="0"/>
        <c:axId val="365443912"/>
        <c:axId val="365446656"/>
      </c:lineChart>
      <c:catAx>
        <c:axId val="365443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365446656"/>
        <c:crosses val="autoZero"/>
        <c:auto val="1"/>
        <c:lblAlgn val="ctr"/>
        <c:lblOffset val="100"/>
        <c:noMultiLvlLbl val="0"/>
      </c:catAx>
      <c:valAx>
        <c:axId val="365446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cs-CZ"/>
                  <a:t>Počet osob</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365443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600"/>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2" y="1"/>
            <a:ext cx="2971617" cy="497012"/>
          </a:xfrm>
          <a:prstGeom prst="rect">
            <a:avLst/>
          </a:prstGeom>
          <a:noFill/>
          <a:ln w="9525">
            <a:noFill/>
            <a:miter lim="800000"/>
            <a:headEnd/>
            <a:tailEnd/>
          </a:ln>
        </p:spPr>
        <p:txBody>
          <a:bodyPr vert="horz" wrap="square" lIns="95994" tIns="47998" rIns="95994" bIns="47998" numCol="1" anchor="t" anchorCtr="0" compatLnSpc="1">
            <a:prstTxWarp prst="textNoShape">
              <a:avLst/>
            </a:prstTxWarp>
          </a:bodyPr>
          <a:lstStyle>
            <a:lvl1pPr defTabSz="960116">
              <a:defRPr sz="1300">
                <a:latin typeface="Arial" pitchFamily="34" charset="0"/>
                <a:cs typeface="Arial" pitchFamily="34" charset="0"/>
              </a:defRPr>
            </a:lvl1pPr>
          </a:lstStyle>
          <a:p>
            <a:pPr>
              <a:defRPr/>
            </a:pPr>
            <a:endParaRPr lang="cs-CZ"/>
          </a:p>
        </p:txBody>
      </p:sp>
      <p:sp>
        <p:nvSpPr>
          <p:cNvPr id="84995" name="Rectangle 3"/>
          <p:cNvSpPr>
            <a:spLocks noGrp="1" noChangeArrowheads="1"/>
          </p:cNvSpPr>
          <p:nvPr>
            <p:ph type="dt" sz="quarter" idx="1"/>
          </p:nvPr>
        </p:nvSpPr>
        <p:spPr bwMode="auto">
          <a:xfrm>
            <a:off x="3885280" y="1"/>
            <a:ext cx="2971616" cy="497012"/>
          </a:xfrm>
          <a:prstGeom prst="rect">
            <a:avLst/>
          </a:prstGeom>
          <a:noFill/>
          <a:ln w="9525">
            <a:noFill/>
            <a:miter lim="800000"/>
            <a:headEnd/>
            <a:tailEnd/>
          </a:ln>
        </p:spPr>
        <p:txBody>
          <a:bodyPr vert="horz" wrap="square" lIns="95994" tIns="47998" rIns="95994" bIns="47998" numCol="1" anchor="t" anchorCtr="0" compatLnSpc="1">
            <a:prstTxWarp prst="textNoShape">
              <a:avLst/>
            </a:prstTxWarp>
          </a:bodyPr>
          <a:lstStyle>
            <a:lvl1pPr algn="r" defTabSz="960116">
              <a:defRPr sz="1300">
                <a:latin typeface="Arial" pitchFamily="34" charset="0"/>
                <a:cs typeface="Arial" pitchFamily="34" charset="0"/>
              </a:defRPr>
            </a:lvl1pPr>
          </a:lstStyle>
          <a:p>
            <a:pPr>
              <a:defRPr/>
            </a:pPr>
            <a:endParaRPr lang="cs-CZ"/>
          </a:p>
        </p:txBody>
      </p:sp>
      <p:sp>
        <p:nvSpPr>
          <p:cNvPr id="84996" name="Rectangle 4"/>
          <p:cNvSpPr>
            <a:spLocks noGrp="1" noChangeArrowheads="1"/>
          </p:cNvSpPr>
          <p:nvPr>
            <p:ph type="ftr" sz="quarter" idx="2"/>
          </p:nvPr>
        </p:nvSpPr>
        <p:spPr bwMode="auto">
          <a:xfrm>
            <a:off x="2" y="9447917"/>
            <a:ext cx="2971617" cy="497012"/>
          </a:xfrm>
          <a:prstGeom prst="rect">
            <a:avLst/>
          </a:prstGeom>
          <a:noFill/>
          <a:ln w="9525">
            <a:noFill/>
            <a:miter lim="800000"/>
            <a:headEnd/>
            <a:tailEnd/>
          </a:ln>
        </p:spPr>
        <p:txBody>
          <a:bodyPr vert="horz" wrap="square" lIns="95994" tIns="47998" rIns="95994" bIns="47998" numCol="1" anchor="b" anchorCtr="0" compatLnSpc="1">
            <a:prstTxWarp prst="textNoShape">
              <a:avLst/>
            </a:prstTxWarp>
          </a:bodyPr>
          <a:lstStyle>
            <a:lvl1pPr defTabSz="960116">
              <a:defRPr sz="1300">
                <a:latin typeface="Arial" pitchFamily="34" charset="0"/>
                <a:cs typeface="Arial" pitchFamily="34" charset="0"/>
              </a:defRPr>
            </a:lvl1pPr>
          </a:lstStyle>
          <a:p>
            <a:pPr>
              <a:defRPr/>
            </a:pPr>
            <a:endParaRPr lang="cs-CZ"/>
          </a:p>
        </p:txBody>
      </p:sp>
      <p:sp>
        <p:nvSpPr>
          <p:cNvPr id="84997" name="Rectangle 5"/>
          <p:cNvSpPr>
            <a:spLocks noGrp="1" noChangeArrowheads="1"/>
          </p:cNvSpPr>
          <p:nvPr>
            <p:ph type="sldNum" sz="quarter" idx="3"/>
          </p:nvPr>
        </p:nvSpPr>
        <p:spPr bwMode="auto">
          <a:xfrm>
            <a:off x="3885280" y="9447917"/>
            <a:ext cx="2971616" cy="497012"/>
          </a:xfrm>
          <a:prstGeom prst="rect">
            <a:avLst/>
          </a:prstGeom>
          <a:noFill/>
          <a:ln w="9525">
            <a:noFill/>
            <a:miter lim="800000"/>
            <a:headEnd/>
            <a:tailEnd/>
          </a:ln>
        </p:spPr>
        <p:txBody>
          <a:bodyPr vert="horz" wrap="square" lIns="95994" tIns="47998" rIns="95994" bIns="47998" numCol="1" anchor="b" anchorCtr="0" compatLnSpc="1">
            <a:prstTxWarp prst="textNoShape">
              <a:avLst/>
            </a:prstTxWarp>
          </a:bodyPr>
          <a:lstStyle>
            <a:lvl1pPr algn="r" defTabSz="960116">
              <a:defRPr sz="1300">
                <a:latin typeface="Arial" pitchFamily="34" charset="0"/>
                <a:cs typeface="Arial" pitchFamily="34" charset="0"/>
              </a:defRPr>
            </a:lvl1pPr>
          </a:lstStyle>
          <a:p>
            <a:pPr>
              <a:defRPr/>
            </a:pPr>
            <a:fld id="{0C3994D8-51AC-4753-9E97-B2340402A5EC}" type="slidenum">
              <a:rPr lang="cs-CZ"/>
              <a:pPr>
                <a:defRPr/>
              </a:pPr>
              <a:t>‹#›</a:t>
            </a:fld>
            <a:endParaRPr lang="cs-CZ"/>
          </a:p>
        </p:txBody>
      </p:sp>
    </p:spTree>
    <p:extLst>
      <p:ext uri="{BB962C8B-B14F-4D97-AF65-F5344CB8AC3E}">
        <p14:creationId xmlns:p14="http://schemas.microsoft.com/office/powerpoint/2010/main" val="3707603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2" y="1"/>
            <a:ext cx="2971617" cy="497012"/>
          </a:xfrm>
          <a:prstGeom prst="rect">
            <a:avLst/>
          </a:prstGeom>
          <a:noFill/>
          <a:ln w="9525">
            <a:noFill/>
            <a:miter lim="800000"/>
            <a:headEnd/>
            <a:tailEnd/>
          </a:ln>
          <a:effectLst/>
        </p:spPr>
        <p:txBody>
          <a:bodyPr vert="horz" wrap="square" lIns="88626" tIns="44313" rIns="88626" bIns="44313" numCol="1" anchor="t" anchorCtr="0" compatLnSpc="1">
            <a:prstTxWarp prst="textNoShape">
              <a:avLst/>
            </a:prstTxWarp>
          </a:bodyPr>
          <a:lstStyle>
            <a:lvl1pPr eaLnBrk="0" hangingPunct="0">
              <a:defRPr sz="1100">
                <a:cs typeface="Arial" pitchFamily="34" charset="0"/>
              </a:defRPr>
            </a:lvl1pPr>
          </a:lstStyle>
          <a:p>
            <a:pPr>
              <a:defRPr/>
            </a:pPr>
            <a:endParaRPr lang="cs-CZ"/>
          </a:p>
        </p:txBody>
      </p:sp>
      <p:sp>
        <p:nvSpPr>
          <p:cNvPr id="169987" name="Rectangle 3"/>
          <p:cNvSpPr>
            <a:spLocks noGrp="1" noChangeArrowheads="1"/>
          </p:cNvSpPr>
          <p:nvPr>
            <p:ph type="dt" idx="1"/>
          </p:nvPr>
        </p:nvSpPr>
        <p:spPr bwMode="auto">
          <a:xfrm>
            <a:off x="3885280" y="1"/>
            <a:ext cx="2971616" cy="497012"/>
          </a:xfrm>
          <a:prstGeom prst="rect">
            <a:avLst/>
          </a:prstGeom>
          <a:noFill/>
          <a:ln w="9525">
            <a:noFill/>
            <a:miter lim="800000"/>
            <a:headEnd/>
            <a:tailEnd/>
          </a:ln>
          <a:effectLst/>
        </p:spPr>
        <p:txBody>
          <a:bodyPr vert="horz" wrap="square" lIns="88626" tIns="44313" rIns="88626" bIns="44313" numCol="1" anchor="t" anchorCtr="0" compatLnSpc="1">
            <a:prstTxWarp prst="textNoShape">
              <a:avLst/>
            </a:prstTxWarp>
          </a:bodyPr>
          <a:lstStyle>
            <a:lvl1pPr algn="r" eaLnBrk="0" hangingPunct="0">
              <a:defRPr sz="1100">
                <a:cs typeface="Arial" pitchFamily="34" charset="0"/>
              </a:defRPr>
            </a:lvl1pPr>
          </a:lstStyle>
          <a:p>
            <a:pPr>
              <a:defRPr/>
            </a:pPr>
            <a:fld id="{7203CA70-A1F7-406E-8AC7-1826DE2296EF}" type="datetimeFigureOut">
              <a:rPr lang="cs-CZ"/>
              <a:pPr>
                <a:defRPr/>
              </a:pPr>
              <a:t>10.6.2021</a:t>
            </a:fld>
            <a:endParaRPr lang="cs-CZ"/>
          </a:p>
        </p:txBody>
      </p:sp>
      <p:sp>
        <p:nvSpPr>
          <p:cNvPr id="18436" name="Rectangle 4"/>
          <p:cNvSpPr>
            <a:spLocks noGrp="1" noRot="1" noChangeAspect="1" noChangeArrowheads="1" noTextEdit="1"/>
          </p:cNvSpPr>
          <p:nvPr>
            <p:ph type="sldImg" idx="2"/>
          </p:nvPr>
        </p:nvSpPr>
        <p:spPr bwMode="auto">
          <a:xfrm>
            <a:off x="942975" y="747713"/>
            <a:ext cx="4972050" cy="3729037"/>
          </a:xfrm>
          <a:prstGeom prst="rect">
            <a:avLst/>
          </a:prstGeom>
          <a:noFill/>
          <a:ln w="9525">
            <a:solidFill>
              <a:srgbClr val="000000"/>
            </a:solidFill>
            <a:miter lim="800000"/>
            <a:headEnd/>
            <a:tailEnd/>
          </a:ln>
        </p:spPr>
      </p:sp>
      <p:sp>
        <p:nvSpPr>
          <p:cNvPr id="169989" name="Rectangle 5"/>
          <p:cNvSpPr>
            <a:spLocks noGrp="1" noChangeArrowheads="1"/>
          </p:cNvSpPr>
          <p:nvPr>
            <p:ph type="body" sz="quarter" idx="3"/>
          </p:nvPr>
        </p:nvSpPr>
        <p:spPr bwMode="auto">
          <a:xfrm>
            <a:off x="685250" y="4723961"/>
            <a:ext cx="5487502" cy="4475453"/>
          </a:xfrm>
          <a:prstGeom prst="rect">
            <a:avLst/>
          </a:prstGeom>
          <a:noFill/>
          <a:ln w="9525">
            <a:noFill/>
            <a:miter lim="800000"/>
            <a:headEnd/>
            <a:tailEnd/>
          </a:ln>
          <a:effectLst/>
        </p:spPr>
        <p:txBody>
          <a:bodyPr vert="horz" wrap="square" lIns="88626" tIns="44313" rIns="88626" bIns="44313"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69990" name="Rectangle 6"/>
          <p:cNvSpPr>
            <a:spLocks noGrp="1" noChangeArrowheads="1"/>
          </p:cNvSpPr>
          <p:nvPr>
            <p:ph type="ftr" sz="quarter" idx="4"/>
          </p:nvPr>
        </p:nvSpPr>
        <p:spPr bwMode="auto">
          <a:xfrm>
            <a:off x="2" y="9447917"/>
            <a:ext cx="2971617" cy="497012"/>
          </a:xfrm>
          <a:prstGeom prst="rect">
            <a:avLst/>
          </a:prstGeom>
          <a:noFill/>
          <a:ln w="9525">
            <a:noFill/>
            <a:miter lim="800000"/>
            <a:headEnd/>
            <a:tailEnd/>
          </a:ln>
          <a:effectLst/>
        </p:spPr>
        <p:txBody>
          <a:bodyPr vert="horz" wrap="square" lIns="88626" tIns="44313" rIns="88626" bIns="44313" numCol="1" anchor="b" anchorCtr="0" compatLnSpc="1">
            <a:prstTxWarp prst="textNoShape">
              <a:avLst/>
            </a:prstTxWarp>
          </a:bodyPr>
          <a:lstStyle>
            <a:lvl1pPr eaLnBrk="0" hangingPunct="0">
              <a:defRPr sz="1100">
                <a:cs typeface="Arial" pitchFamily="34" charset="0"/>
              </a:defRPr>
            </a:lvl1pPr>
          </a:lstStyle>
          <a:p>
            <a:pPr>
              <a:defRPr/>
            </a:pPr>
            <a:endParaRPr lang="cs-CZ"/>
          </a:p>
        </p:txBody>
      </p:sp>
      <p:sp>
        <p:nvSpPr>
          <p:cNvPr id="169991" name="Rectangle 7"/>
          <p:cNvSpPr>
            <a:spLocks noGrp="1" noChangeArrowheads="1"/>
          </p:cNvSpPr>
          <p:nvPr>
            <p:ph type="sldNum" sz="quarter" idx="5"/>
          </p:nvPr>
        </p:nvSpPr>
        <p:spPr bwMode="auto">
          <a:xfrm>
            <a:off x="3885280" y="9447917"/>
            <a:ext cx="2971616" cy="497012"/>
          </a:xfrm>
          <a:prstGeom prst="rect">
            <a:avLst/>
          </a:prstGeom>
          <a:noFill/>
          <a:ln w="9525">
            <a:noFill/>
            <a:miter lim="800000"/>
            <a:headEnd/>
            <a:tailEnd/>
          </a:ln>
          <a:effectLst/>
        </p:spPr>
        <p:txBody>
          <a:bodyPr vert="horz" wrap="square" lIns="88626" tIns="44313" rIns="88626" bIns="44313" numCol="1" anchor="b" anchorCtr="0" compatLnSpc="1">
            <a:prstTxWarp prst="textNoShape">
              <a:avLst/>
            </a:prstTxWarp>
          </a:bodyPr>
          <a:lstStyle>
            <a:lvl1pPr algn="r" eaLnBrk="0" hangingPunct="0">
              <a:defRPr sz="1100">
                <a:cs typeface="Arial" pitchFamily="34" charset="0"/>
              </a:defRPr>
            </a:lvl1pPr>
          </a:lstStyle>
          <a:p>
            <a:pPr>
              <a:defRPr/>
            </a:pPr>
            <a:fld id="{FF84A32A-9DC6-4747-B2C1-DBC25164931D}" type="slidenum">
              <a:rPr lang="cs-CZ"/>
              <a:pPr>
                <a:defRPr/>
              </a:pPr>
              <a:t>‹#›</a:t>
            </a:fld>
            <a:endParaRPr lang="cs-CZ"/>
          </a:p>
        </p:txBody>
      </p:sp>
    </p:spTree>
    <p:extLst>
      <p:ext uri="{BB962C8B-B14F-4D97-AF65-F5344CB8AC3E}">
        <p14:creationId xmlns:p14="http://schemas.microsoft.com/office/powerpoint/2010/main" val="19158398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142"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285"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427"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57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5712" algn="l" defTabSz="914285" rtl="0" eaLnBrk="1" latinLnBrk="0" hangingPunct="1">
      <a:defRPr sz="1200" kern="1200">
        <a:solidFill>
          <a:schemeClr val="tx1"/>
        </a:solidFill>
        <a:latin typeface="+mn-lt"/>
        <a:ea typeface="+mn-ea"/>
        <a:cs typeface="+mn-cs"/>
      </a:defRPr>
    </a:lvl6pPr>
    <a:lvl7pPr marL="2742855" algn="l" defTabSz="914285" rtl="0" eaLnBrk="1" latinLnBrk="0" hangingPunct="1">
      <a:defRPr sz="1200" kern="1200">
        <a:solidFill>
          <a:schemeClr val="tx1"/>
        </a:solidFill>
        <a:latin typeface="+mn-lt"/>
        <a:ea typeface="+mn-ea"/>
        <a:cs typeface="+mn-cs"/>
      </a:defRPr>
    </a:lvl7pPr>
    <a:lvl8pPr marL="3199997" algn="l" defTabSz="914285" rtl="0" eaLnBrk="1" latinLnBrk="0" hangingPunct="1">
      <a:defRPr sz="1200" kern="1200">
        <a:solidFill>
          <a:schemeClr val="tx1"/>
        </a:solidFill>
        <a:latin typeface="+mn-lt"/>
        <a:ea typeface="+mn-ea"/>
        <a:cs typeface="+mn-cs"/>
      </a:defRPr>
    </a:lvl8pPr>
    <a:lvl9pPr marL="3657140" algn="l" defTabSz="9142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28</a:t>
            </a:fld>
            <a:endParaRPr lang="cs-CZ"/>
          </a:p>
        </p:txBody>
      </p:sp>
    </p:spTree>
    <p:extLst>
      <p:ext uri="{BB962C8B-B14F-4D97-AF65-F5344CB8AC3E}">
        <p14:creationId xmlns:p14="http://schemas.microsoft.com/office/powerpoint/2010/main" val="414580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37</a:t>
            </a:fld>
            <a:endParaRPr lang="cs-CZ"/>
          </a:p>
        </p:txBody>
      </p:sp>
    </p:spTree>
    <p:extLst>
      <p:ext uri="{BB962C8B-B14F-4D97-AF65-F5344CB8AC3E}">
        <p14:creationId xmlns:p14="http://schemas.microsoft.com/office/powerpoint/2010/main" val="216389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38</a:t>
            </a:fld>
            <a:endParaRPr lang="cs-CZ"/>
          </a:p>
        </p:txBody>
      </p:sp>
    </p:spTree>
    <p:extLst>
      <p:ext uri="{BB962C8B-B14F-4D97-AF65-F5344CB8AC3E}">
        <p14:creationId xmlns:p14="http://schemas.microsoft.com/office/powerpoint/2010/main" val="3854961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39</a:t>
            </a:fld>
            <a:endParaRPr lang="cs-CZ"/>
          </a:p>
        </p:txBody>
      </p:sp>
    </p:spTree>
    <p:extLst>
      <p:ext uri="{BB962C8B-B14F-4D97-AF65-F5344CB8AC3E}">
        <p14:creationId xmlns:p14="http://schemas.microsoft.com/office/powerpoint/2010/main" val="810112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40</a:t>
            </a:fld>
            <a:endParaRPr lang="cs-CZ"/>
          </a:p>
        </p:txBody>
      </p:sp>
    </p:spTree>
    <p:extLst>
      <p:ext uri="{BB962C8B-B14F-4D97-AF65-F5344CB8AC3E}">
        <p14:creationId xmlns:p14="http://schemas.microsoft.com/office/powerpoint/2010/main" val="378555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41</a:t>
            </a:fld>
            <a:endParaRPr lang="cs-CZ"/>
          </a:p>
        </p:txBody>
      </p:sp>
    </p:spTree>
    <p:extLst>
      <p:ext uri="{BB962C8B-B14F-4D97-AF65-F5344CB8AC3E}">
        <p14:creationId xmlns:p14="http://schemas.microsoft.com/office/powerpoint/2010/main" val="215330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42</a:t>
            </a:fld>
            <a:endParaRPr lang="cs-CZ"/>
          </a:p>
        </p:txBody>
      </p:sp>
    </p:spTree>
    <p:extLst>
      <p:ext uri="{BB962C8B-B14F-4D97-AF65-F5344CB8AC3E}">
        <p14:creationId xmlns:p14="http://schemas.microsoft.com/office/powerpoint/2010/main" val="3672523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29</a:t>
            </a:fld>
            <a:endParaRPr lang="cs-CZ"/>
          </a:p>
        </p:txBody>
      </p:sp>
    </p:spTree>
    <p:extLst>
      <p:ext uri="{BB962C8B-B14F-4D97-AF65-F5344CB8AC3E}">
        <p14:creationId xmlns:p14="http://schemas.microsoft.com/office/powerpoint/2010/main" val="421569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30</a:t>
            </a:fld>
            <a:endParaRPr lang="cs-CZ"/>
          </a:p>
        </p:txBody>
      </p:sp>
    </p:spTree>
    <p:extLst>
      <p:ext uri="{BB962C8B-B14F-4D97-AF65-F5344CB8AC3E}">
        <p14:creationId xmlns:p14="http://schemas.microsoft.com/office/powerpoint/2010/main" val="1287094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31</a:t>
            </a:fld>
            <a:endParaRPr lang="cs-CZ"/>
          </a:p>
        </p:txBody>
      </p:sp>
    </p:spTree>
    <p:extLst>
      <p:ext uri="{BB962C8B-B14F-4D97-AF65-F5344CB8AC3E}">
        <p14:creationId xmlns:p14="http://schemas.microsoft.com/office/powerpoint/2010/main" val="368028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32</a:t>
            </a:fld>
            <a:endParaRPr lang="cs-CZ"/>
          </a:p>
        </p:txBody>
      </p:sp>
    </p:spTree>
    <p:extLst>
      <p:ext uri="{BB962C8B-B14F-4D97-AF65-F5344CB8AC3E}">
        <p14:creationId xmlns:p14="http://schemas.microsoft.com/office/powerpoint/2010/main" val="77226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33</a:t>
            </a:fld>
            <a:endParaRPr lang="cs-CZ"/>
          </a:p>
        </p:txBody>
      </p:sp>
    </p:spTree>
    <p:extLst>
      <p:ext uri="{BB962C8B-B14F-4D97-AF65-F5344CB8AC3E}">
        <p14:creationId xmlns:p14="http://schemas.microsoft.com/office/powerpoint/2010/main" val="245989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34</a:t>
            </a:fld>
            <a:endParaRPr lang="cs-CZ"/>
          </a:p>
        </p:txBody>
      </p:sp>
    </p:spTree>
    <p:extLst>
      <p:ext uri="{BB962C8B-B14F-4D97-AF65-F5344CB8AC3E}">
        <p14:creationId xmlns:p14="http://schemas.microsoft.com/office/powerpoint/2010/main" val="4024750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35</a:t>
            </a:fld>
            <a:endParaRPr lang="cs-CZ"/>
          </a:p>
        </p:txBody>
      </p:sp>
    </p:spTree>
    <p:extLst>
      <p:ext uri="{BB962C8B-B14F-4D97-AF65-F5344CB8AC3E}">
        <p14:creationId xmlns:p14="http://schemas.microsoft.com/office/powerpoint/2010/main" val="1455355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F84A32A-9DC6-4747-B2C1-DBC25164931D}" type="slidenum">
              <a:rPr lang="cs-CZ" smtClean="0"/>
              <a:pPr>
                <a:defRPr/>
              </a:pPr>
              <a:t>36</a:t>
            </a:fld>
            <a:endParaRPr lang="cs-CZ"/>
          </a:p>
        </p:txBody>
      </p:sp>
    </p:spTree>
    <p:extLst>
      <p:ext uri="{BB962C8B-B14F-4D97-AF65-F5344CB8AC3E}">
        <p14:creationId xmlns:p14="http://schemas.microsoft.com/office/powerpoint/2010/main" val="126549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6"/>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1" y="3886201"/>
            <a:ext cx="6400800" cy="175260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5" indent="0" algn="ctr">
              <a:buNone/>
              <a:defRPr>
                <a:solidFill>
                  <a:schemeClr val="tx1">
                    <a:tint val="75000"/>
                  </a:schemeClr>
                </a:solidFill>
              </a:defRPr>
            </a:lvl3pPr>
            <a:lvl4pPr marL="1371427" indent="0" algn="ctr">
              <a:buNone/>
              <a:defRPr>
                <a:solidFill>
                  <a:schemeClr val="tx1">
                    <a:tint val="75000"/>
                  </a:schemeClr>
                </a:solidFill>
              </a:defRPr>
            </a:lvl4pPr>
            <a:lvl5pPr marL="1828570" indent="0" algn="ctr">
              <a:buNone/>
              <a:defRPr>
                <a:solidFill>
                  <a:schemeClr val="tx1">
                    <a:tint val="75000"/>
                  </a:schemeClr>
                </a:solidFill>
              </a:defRPr>
            </a:lvl5pPr>
            <a:lvl6pPr marL="2285712" indent="0" algn="ctr">
              <a:buNone/>
              <a:defRPr>
                <a:solidFill>
                  <a:schemeClr val="tx1">
                    <a:tint val="75000"/>
                  </a:schemeClr>
                </a:solidFill>
              </a:defRPr>
            </a:lvl6pPr>
            <a:lvl7pPr marL="2742855" indent="0" algn="ctr">
              <a:buNone/>
              <a:defRPr>
                <a:solidFill>
                  <a:schemeClr val="tx1">
                    <a:tint val="75000"/>
                  </a:schemeClr>
                </a:solidFill>
              </a:defRPr>
            </a:lvl7pPr>
            <a:lvl8pPr marL="3199997" indent="0" algn="ctr">
              <a:buNone/>
              <a:defRPr>
                <a:solidFill>
                  <a:schemeClr val="tx1">
                    <a:tint val="75000"/>
                  </a:schemeClr>
                </a:solidFill>
              </a:defRPr>
            </a:lvl8pPr>
            <a:lvl9pPr marL="365714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724431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129090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9"/>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4027186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nitřní list s odrážkami">
    <p:spTree>
      <p:nvGrpSpPr>
        <p:cNvPr id="1" name=""/>
        <p:cNvGrpSpPr/>
        <p:nvPr/>
      </p:nvGrpSpPr>
      <p:grpSpPr>
        <a:xfrm>
          <a:off x="0" y="0"/>
          <a:ext cx="0" cy="0"/>
          <a:chOff x="0" y="0"/>
          <a:chExt cx="0" cy="0"/>
        </a:xfrm>
      </p:grpSpPr>
      <p:sp>
        <p:nvSpPr>
          <p:cNvPr id="10" name="Nadpis 9"/>
          <p:cNvSpPr>
            <a:spLocks noGrp="1"/>
          </p:cNvSpPr>
          <p:nvPr>
            <p:ph type="title" hasCustomPrompt="1"/>
          </p:nvPr>
        </p:nvSpPr>
        <p:spPr>
          <a:xfrm>
            <a:off x="395536" y="1412776"/>
            <a:ext cx="8291264" cy="504056"/>
          </a:xfrm>
          <a:prstGeom prst="rect">
            <a:avLst/>
          </a:prstGeom>
        </p:spPr>
        <p:txBody>
          <a:bodyPr anchor="t">
            <a:noAutofit/>
          </a:bodyPr>
          <a:lstStyle>
            <a:lvl1pPr algn="l">
              <a:defRPr sz="2800" b="1">
                <a:solidFill>
                  <a:schemeClr val="bg1"/>
                </a:solidFill>
                <a:latin typeface="Arial" pitchFamily="34" charset="0"/>
                <a:cs typeface="Arial" pitchFamily="34" charset="0"/>
              </a:defRPr>
            </a:lvl1pPr>
          </a:lstStyle>
          <a:p>
            <a:r>
              <a:rPr lang="cs-CZ" dirty="0" smtClean="0"/>
              <a:t>NADPIS</a:t>
            </a:r>
            <a:endParaRPr lang="cs-CZ" dirty="0"/>
          </a:p>
        </p:txBody>
      </p:sp>
      <p:sp>
        <p:nvSpPr>
          <p:cNvPr id="4" name="Zástupný symbol pro obsah 2"/>
          <p:cNvSpPr>
            <a:spLocks noGrp="1"/>
          </p:cNvSpPr>
          <p:nvPr>
            <p:ph idx="10"/>
          </p:nvPr>
        </p:nvSpPr>
        <p:spPr>
          <a:xfrm>
            <a:off x="467544" y="2060849"/>
            <a:ext cx="8229600" cy="4392488"/>
          </a:xfrm>
          <a:prstGeom prst="rect">
            <a:avLst/>
          </a:prstGeom>
        </p:spPr>
        <p:txBody>
          <a:bodyPr/>
          <a:lstStyle>
            <a:lvl1pPr marL="342857" indent="-342857">
              <a:buClr>
                <a:schemeClr val="accent1"/>
              </a:buClr>
              <a:buFont typeface="Wingdings" pitchFamily="2" charset="2"/>
              <a:buChar char="§"/>
              <a:defRPr/>
            </a:lvl1pPr>
            <a:lvl2pPr marL="742856" indent="-285714">
              <a:buClr>
                <a:schemeClr val="accent1"/>
              </a:buClr>
              <a:buFont typeface="Wingdings" pitchFamily="2" charset="2"/>
              <a:buChar char="§"/>
              <a:defRPr/>
            </a:lvl2pPr>
            <a:lvl3pPr marL="1142856" indent="-228571">
              <a:buClr>
                <a:schemeClr val="accent1"/>
              </a:buClr>
              <a:buFont typeface="Wingdings" pitchFamily="2" charset="2"/>
              <a:buChar char="§"/>
              <a:defRPr/>
            </a:lvl3pPr>
            <a:lvl4pPr marL="1599999" indent="-228571">
              <a:buClr>
                <a:schemeClr val="accent1"/>
              </a:buClr>
              <a:buFont typeface="Wingdings" pitchFamily="2" charset="2"/>
              <a:buChar char="§"/>
              <a:defRPr/>
            </a:lvl4pPr>
            <a:lvl5pPr marL="2057141" indent="-228571">
              <a:buClr>
                <a:schemeClr val="accent1"/>
              </a:buClr>
              <a:buFont typeface="Wingdings" pitchFamily="2" charset="2"/>
              <a:buChar char="§"/>
              <a:defRPr/>
            </a:lvl5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en-US" dirty="0"/>
          </a:p>
        </p:txBody>
      </p:sp>
    </p:spTree>
    <p:extLst>
      <p:ext uri="{BB962C8B-B14F-4D97-AF65-F5344CB8AC3E}">
        <p14:creationId xmlns:p14="http://schemas.microsoft.com/office/powerpoint/2010/main" val="24055876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0" y="116632"/>
            <a:ext cx="9144000" cy="525354"/>
          </a:xfrm>
          <a:solidFill>
            <a:srgbClr val="002060"/>
          </a:solidFill>
        </p:spPr>
        <p:txBody>
          <a:bodyPr>
            <a:normAutofit/>
          </a:bodyPr>
          <a:lstStyle>
            <a:lvl1pPr algn="l">
              <a:defRPr sz="2800">
                <a:solidFill>
                  <a:schemeClr val="bg1"/>
                </a:solidFill>
              </a:defRPr>
            </a:lvl1pPr>
          </a:lstStyle>
          <a:p>
            <a:r>
              <a:rPr lang="cs-CZ" dirty="0" smtClean="0"/>
              <a:t>Kliknutím lze upravit styl.</a:t>
            </a:r>
            <a:endParaRPr lang="cs-CZ" dirty="0"/>
          </a:p>
        </p:txBody>
      </p:sp>
      <p:sp>
        <p:nvSpPr>
          <p:cNvPr id="3" name="Zástupný symbol pro obsah 2"/>
          <p:cNvSpPr>
            <a:spLocks noGrp="1"/>
          </p:cNvSpPr>
          <p:nvPr>
            <p:ph idx="1"/>
          </p:nvPr>
        </p:nvSpPr>
        <p:spPr>
          <a:xfrm>
            <a:off x="467544" y="908721"/>
            <a:ext cx="8219256" cy="5217443"/>
          </a:xfrm>
        </p:spPr>
        <p:txBody>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3000980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1"/>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5" indent="0">
              <a:buNone/>
              <a:defRPr sz="1600">
                <a:solidFill>
                  <a:schemeClr val="tx1">
                    <a:tint val="75000"/>
                  </a:schemeClr>
                </a:solidFill>
              </a:defRPr>
            </a:lvl3pPr>
            <a:lvl4pPr marL="1371427" indent="0">
              <a:buNone/>
              <a:defRPr sz="1400">
                <a:solidFill>
                  <a:schemeClr val="tx1">
                    <a:tint val="75000"/>
                  </a:schemeClr>
                </a:solidFill>
              </a:defRPr>
            </a:lvl4pPr>
            <a:lvl5pPr marL="1828570" indent="0">
              <a:buNone/>
              <a:defRPr sz="1400">
                <a:solidFill>
                  <a:schemeClr val="tx1">
                    <a:tint val="75000"/>
                  </a:schemeClr>
                </a:solidFill>
              </a:defRPr>
            </a:lvl5pPr>
            <a:lvl6pPr marL="2285712" indent="0">
              <a:buNone/>
              <a:defRPr sz="1400">
                <a:solidFill>
                  <a:schemeClr val="tx1">
                    <a:tint val="75000"/>
                  </a:schemeClr>
                </a:solidFill>
              </a:defRPr>
            </a:lvl6pPr>
            <a:lvl7pPr marL="2742855" indent="0">
              <a:buNone/>
              <a:defRPr sz="1400">
                <a:solidFill>
                  <a:schemeClr val="tx1">
                    <a:tint val="75000"/>
                  </a:schemeClr>
                </a:solidFill>
              </a:defRPr>
            </a:lvl7pPr>
            <a:lvl8pPr marL="3199997" indent="0">
              <a:buNone/>
              <a:defRPr sz="1400">
                <a:solidFill>
                  <a:schemeClr val="tx1">
                    <a:tint val="75000"/>
                  </a:schemeClr>
                </a:solidFill>
              </a:defRPr>
            </a:lvl8pPr>
            <a:lvl9pPr marL="365714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278361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lgn="l">
              <a:defRPr/>
            </a:lvl1pPr>
          </a:lstStyle>
          <a:p>
            <a:r>
              <a:rPr lang="cs-CZ" smtClean="0"/>
              <a:t>Kliknutím lze upravit styl.</a:t>
            </a:r>
            <a:endParaRPr lang="cs-CZ"/>
          </a:p>
        </p:txBody>
      </p:sp>
      <p:sp>
        <p:nvSpPr>
          <p:cNvPr id="3" name="Zástupný symbol pro obsah 2"/>
          <p:cNvSpPr>
            <a:spLocks noGrp="1"/>
          </p:cNvSpPr>
          <p:nvPr>
            <p:ph sz="half" idx="1"/>
          </p:nvPr>
        </p:nvSpPr>
        <p:spPr>
          <a:xfrm>
            <a:off x="457200" y="1124744"/>
            <a:ext cx="4038600" cy="5001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48200" y="1124744"/>
            <a:ext cx="4038600" cy="500141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datum 4"/>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dirty="0">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85902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196753"/>
            <a:ext cx="4040188" cy="639762"/>
          </a:xfrm>
        </p:spPr>
        <p:txBody>
          <a:bodyPr anchor="b"/>
          <a:lstStyle>
            <a:lvl1pPr marL="0" indent="0">
              <a:buNone/>
              <a:defRPr sz="2400" b="1"/>
            </a:lvl1pPr>
            <a:lvl2pPr marL="457142" indent="0">
              <a:buNone/>
              <a:defRPr sz="2000" b="1"/>
            </a:lvl2pPr>
            <a:lvl3pPr marL="914285" indent="0">
              <a:buNone/>
              <a:defRPr sz="1800" b="1"/>
            </a:lvl3pPr>
            <a:lvl4pPr marL="1371427" indent="0">
              <a:buNone/>
              <a:defRPr sz="1600" b="1"/>
            </a:lvl4pPr>
            <a:lvl5pPr marL="1828570" indent="0">
              <a:buNone/>
              <a:defRPr sz="1600" b="1"/>
            </a:lvl5pPr>
            <a:lvl6pPr marL="2285712" indent="0">
              <a:buNone/>
              <a:defRPr sz="1600" b="1"/>
            </a:lvl6pPr>
            <a:lvl7pPr marL="2742855" indent="0">
              <a:buNone/>
              <a:defRPr sz="1600" b="1"/>
            </a:lvl7pPr>
            <a:lvl8pPr marL="3199997" indent="0">
              <a:buNone/>
              <a:defRPr sz="1600" b="1"/>
            </a:lvl8pPr>
            <a:lvl9pPr marL="365714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6" y="1196753"/>
            <a:ext cx="4041775" cy="639762"/>
          </a:xfrm>
        </p:spPr>
        <p:txBody>
          <a:bodyPr anchor="b"/>
          <a:lstStyle>
            <a:lvl1pPr marL="0" indent="0">
              <a:buNone/>
              <a:defRPr sz="2400" b="1"/>
            </a:lvl1pPr>
            <a:lvl2pPr marL="457142" indent="0">
              <a:buNone/>
              <a:defRPr sz="2000" b="1"/>
            </a:lvl2pPr>
            <a:lvl3pPr marL="914285" indent="0">
              <a:buNone/>
              <a:defRPr sz="1800" b="1"/>
            </a:lvl3pPr>
            <a:lvl4pPr marL="1371427" indent="0">
              <a:buNone/>
              <a:defRPr sz="1600" b="1"/>
            </a:lvl4pPr>
            <a:lvl5pPr marL="1828570" indent="0">
              <a:buNone/>
              <a:defRPr sz="1600" b="1"/>
            </a:lvl5pPr>
            <a:lvl6pPr marL="2285712" indent="0">
              <a:buNone/>
              <a:defRPr sz="1600" b="1"/>
            </a:lvl6pPr>
            <a:lvl7pPr marL="2742855" indent="0">
              <a:buNone/>
              <a:defRPr sz="1600" b="1"/>
            </a:lvl7pPr>
            <a:lvl8pPr marL="3199997" indent="0">
              <a:buNone/>
              <a:defRPr sz="1600" b="1"/>
            </a:lvl8pPr>
            <a:lvl9pPr marL="365714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7" name="Zástupný symbol pro datum 6"/>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dirty="0">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15193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dirty="0">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1971808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377248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1"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142" indent="0">
              <a:buNone/>
              <a:defRPr sz="1200"/>
            </a:lvl2pPr>
            <a:lvl3pPr marL="914285" indent="0">
              <a:buNone/>
              <a:defRPr sz="1000"/>
            </a:lvl3pPr>
            <a:lvl4pPr marL="1371427" indent="0">
              <a:buNone/>
              <a:defRPr sz="900"/>
            </a:lvl4pPr>
            <a:lvl5pPr marL="1828570" indent="0">
              <a:buNone/>
              <a:defRPr sz="900"/>
            </a:lvl5pPr>
            <a:lvl6pPr marL="2285712" indent="0">
              <a:buNone/>
              <a:defRPr sz="900"/>
            </a:lvl6pPr>
            <a:lvl7pPr marL="2742855" indent="0">
              <a:buNone/>
              <a:defRPr sz="900"/>
            </a:lvl7pPr>
            <a:lvl8pPr marL="3199997" indent="0">
              <a:buNone/>
              <a:defRPr sz="900"/>
            </a:lvl8pPr>
            <a:lvl9pPr marL="365714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dirty="0">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289086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142" indent="0">
              <a:buNone/>
              <a:defRPr sz="2800"/>
            </a:lvl2pPr>
            <a:lvl3pPr marL="914285" indent="0">
              <a:buNone/>
              <a:defRPr sz="2400"/>
            </a:lvl3pPr>
            <a:lvl4pPr marL="1371427" indent="0">
              <a:buNone/>
              <a:defRPr sz="2000"/>
            </a:lvl4pPr>
            <a:lvl5pPr marL="1828570" indent="0">
              <a:buNone/>
              <a:defRPr sz="2000"/>
            </a:lvl5pPr>
            <a:lvl6pPr marL="2285712" indent="0">
              <a:buNone/>
              <a:defRPr sz="2000"/>
            </a:lvl6pPr>
            <a:lvl7pPr marL="2742855" indent="0">
              <a:buNone/>
              <a:defRPr sz="2000"/>
            </a:lvl7pPr>
            <a:lvl8pPr marL="3199997" indent="0">
              <a:buNone/>
              <a:defRPr sz="2000"/>
            </a:lvl8pPr>
            <a:lvl9pPr marL="365714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142" indent="0">
              <a:buNone/>
              <a:defRPr sz="1200"/>
            </a:lvl2pPr>
            <a:lvl3pPr marL="914285" indent="0">
              <a:buNone/>
              <a:defRPr sz="1000"/>
            </a:lvl3pPr>
            <a:lvl4pPr marL="1371427" indent="0">
              <a:buNone/>
              <a:defRPr sz="900"/>
            </a:lvl4pPr>
            <a:lvl5pPr marL="1828570" indent="0">
              <a:buNone/>
              <a:defRPr sz="900"/>
            </a:lvl5pPr>
            <a:lvl6pPr marL="2285712" indent="0">
              <a:buNone/>
              <a:defRPr sz="900"/>
            </a:lvl6pPr>
            <a:lvl7pPr marL="2742855" indent="0">
              <a:buNone/>
              <a:defRPr sz="900"/>
            </a:lvl7pPr>
            <a:lvl8pPr marL="3199997" indent="0">
              <a:buNone/>
              <a:defRPr sz="900"/>
            </a:lvl8pPr>
            <a:lvl9pPr marL="365714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06511A0-0745-4D66-B7D3-5BA52303A04E}" type="datetimeFigureOut">
              <a:rPr lang="cs-CZ" smtClean="0">
                <a:solidFill>
                  <a:prstClr val="black">
                    <a:tint val="75000"/>
                  </a:prstClr>
                </a:solidFill>
              </a:rPr>
              <a:pPr/>
              <a:t>10.6.2021</a:t>
            </a:fld>
            <a:endParaRPr lang="cs-CZ" dirty="0">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dirty="0">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35179461-A2D5-414A-A700-4B15D94F35F1}"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233497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0" y="116632"/>
            <a:ext cx="9144000" cy="490066"/>
          </a:xfrm>
          <a:prstGeom prst="rect">
            <a:avLst/>
          </a:prstGeom>
          <a:solidFill>
            <a:srgbClr val="002060"/>
          </a:solidFill>
        </p:spPr>
        <p:txBody>
          <a:bodyPr vert="horz" lIns="91428" tIns="45715" rIns="91428" bIns="45715" rtlCol="0" anchor="ctr">
            <a:normAutofit/>
          </a:bodyPr>
          <a:lstStyle/>
          <a:p>
            <a:pPr lvl="0" algn="l"/>
            <a:r>
              <a:rPr lang="cs-CZ" dirty="0" smtClean="0"/>
              <a:t>Kliknutím lze upravit styl.</a:t>
            </a:r>
            <a:endParaRPr lang="cs-CZ" dirty="0"/>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28" tIns="45715" rIns="91428" bIns="45715"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1"/>
            <a:ext cx="2133600" cy="365125"/>
          </a:xfrm>
          <a:prstGeom prst="rect">
            <a:avLst/>
          </a:prstGeom>
        </p:spPr>
        <p:txBody>
          <a:bodyPr vert="horz" lIns="91428" tIns="45715" rIns="91428" bIns="45715" rtlCol="0" anchor="ctr"/>
          <a:lstStyle>
            <a:lvl1pPr algn="l">
              <a:defRPr sz="1200">
                <a:solidFill>
                  <a:schemeClr val="tx1">
                    <a:tint val="75000"/>
                  </a:schemeClr>
                </a:solidFill>
              </a:defRPr>
            </a:lvl1pPr>
          </a:lstStyle>
          <a:p>
            <a:pPr fontAlgn="auto">
              <a:spcBef>
                <a:spcPts val="0"/>
              </a:spcBef>
              <a:spcAft>
                <a:spcPts val="0"/>
              </a:spcAft>
            </a:pPr>
            <a:fld id="{F06511A0-0745-4D66-B7D3-5BA52303A04E}" type="datetimeFigureOut">
              <a:rPr lang="cs-CZ" smtClean="0">
                <a:solidFill>
                  <a:prstClr val="black">
                    <a:tint val="75000"/>
                  </a:prstClr>
                </a:solidFill>
                <a:latin typeface="Calibri"/>
                <a:cs typeface="+mn-cs"/>
              </a:rPr>
              <a:pPr fontAlgn="auto">
                <a:spcBef>
                  <a:spcPts val="0"/>
                </a:spcBef>
                <a:spcAft>
                  <a:spcPts val="0"/>
                </a:spcAft>
              </a:pPr>
              <a:t>10.6.2021</a:t>
            </a:fld>
            <a:endParaRPr lang="cs-CZ" dirty="0">
              <a:solidFill>
                <a:prstClr val="black">
                  <a:tint val="75000"/>
                </a:prstClr>
              </a:solidFill>
              <a:latin typeface="Calibri"/>
              <a:cs typeface="+mn-cs"/>
            </a:endParaRPr>
          </a:p>
        </p:txBody>
      </p:sp>
      <p:sp>
        <p:nvSpPr>
          <p:cNvPr id="5" name="Zástupný symbol pro zápatí 4"/>
          <p:cNvSpPr>
            <a:spLocks noGrp="1"/>
          </p:cNvSpPr>
          <p:nvPr>
            <p:ph type="ftr" sz="quarter" idx="3"/>
          </p:nvPr>
        </p:nvSpPr>
        <p:spPr>
          <a:xfrm>
            <a:off x="3124201" y="6356351"/>
            <a:ext cx="2895600" cy="365125"/>
          </a:xfrm>
          <a:prstGeom prst="rect">
            <a:avLst/>
          </a:prstGeom>
        </p:spPr>
        <p:txBody>
          <a:bodyPr vert="horz" lIns="91428" tIns="45715" rIns="91428" bIns="45715" rtlCol="0" anchor="ctr"/>
          <a:lstStyle>
            <a:lvl1pPr algn="ctr">
              <a:defRPr sz="1200">
                <a:solidFill>
                  <a:schemeClr val="tx1">
                    <a:tint val="75000"/>
                  </a:schemeClr>
                </a:solidFill>
              </a:defRPr>
            </a:lvl1pPr>
          </a:lstStyle>
          <a:p>
            <a:pPr fontAlgn="auto">
              <a:spcBef>
                <a:spcPts val="0"/>
              </a:spcBef>
              <a:spcAft>
                <a:spcPts val="0"/>
              </a:spcAft>
            </a:pPr>
            <a:endParaRPr lang="cs-CZ" dirty="0">
              <a:solidFill>
                <a:prstClr val="black">
                  <a:tint val="75000"/>
                </a:prstClr>
              </a:solidFill>
              <a:latin typeface="Calibri"/>
              <a:cs typeface="+mn-cs"/>
            </a:endParaRPr>
          </a:p>
        </p:txBody>
      </p:sp>
      <p:sp>
        <p:nvSpPr>
          <p:cNvPr id="6" name="Zástupný symbol pro číslo snímku 5"/>
          <p:cNvSpPr>
            <a:spLocks noGrp="1"/>
          </p:cNvSpPr>
          <p:nvPr>
            <p:ph type="sldNum" sz="quarter" idx="4"/>
          </p:nvPr>
        </p:nvSpPr>
        <p:spPr>
          <a:xfrm>
            <a:off x="6553200" y="6356351"/>
            <a:ext cx="2133600" cy="365125"/>
          </a:xfrm>
          <a:prstGeom prst="rect">
            <a:avLst/>
          </a:prstGeom>
        </p:spPr>
        <p:txBody>
          <a:bodyPr vert="horz" lIns="91428" tIns="45715" rIns="91428" bIns="45715" rtlCol="0" anchor="ctr"/>
          <a:lstStyle>
            <a:lvl1pPr algn="r">
              <a:defRPr sz="1200">
                <a:solidFill>
                  <a:schemeClr val="tx1">
                    <a:tint val="75000"/>
                  </a:schemeClr>
                </a:solidFill>
              </a:defRPr>
            </a:lvl1pPr>
          </a:lstStyle>
          <a:p>
            <a:pPr fontAlgn="auto">
              <a:spcBef>
                <a:spcPts val="0"/>
              </a:spcBef>
              <a:spcAft>
                <a:spcPts val="0"/>
              </a:spcAft>
            </a:pPr>
            <a:fld id="{35179461-A2D5-414A-A700-4B15D94F35F1}" type="slidenum">
              <a:rPr lang="cs-CZ" smtClean="0">
                <a:solidFill>
                  <a:prstClr val="black">
                    <a:tint val="75000"/>
                  </a:prstClr>
                </a:solidFill>
                <a:latin typeface="Calibri"/>
                <a:cs typeface="+mn-cs"/>
              </a:rPr>
              <a:pPr fontAlgn="auto">
                <a:spcBef>
                  <a:spcPts val="0"/>
                </a:spcBef>
                <a:spcAft>
                  <a:spcPts val="0"/>
                </a:spcAft>
              </a:pPr>
              <a:t>‹#›</a:t>
            </a:fld>
            <a:endParaRPr lang="cs-CZ" dirty="0">
              <a:solidFill>
                <a:prstClr val="black">
                  <a:tint val="75000"/>
                </a:prstClr>
              </a:solidFill>
              <a:latin typeface="Calibri"/>
              <a:cs typeface="+mn-cs"/>
            </a:endParaRPr>
          </a:p>
        </p:txBody>
      </p:sp>
    </p:spTree>
    <p:extLst>
      <p:ext uri="{BB962C8B-B14F-4D97-AF65-F5344CB8AC3E}">
        <p14:creationId xmlns:p14="http://schemas.microsoft.com/office/powerpoint/2010/main" val="6810344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ctr" defTabSz="914285" rtl="0" eaLnBrk="1" latinLnBrk="0" hangingPunct="1">
        <a:spcBef>
          <a:spcPct val="0"/>
        </a:spcBef>
        <a:buNone/>
        <a:defRPr lang="cs-CZ" sz="2800" kern="1200">
          <a:solidFill>
            <a:schemeClr val="bg1"/>
          </a:solidFill>
          <a:latin typeface="+mj-lt"/>
          <a:ea typeface="+mj-ea"/>
          <a:cs typeface="+mj-cs"/>
        </a:defRPr>
      </a:lvl1pPr>
    </p:titleStyle>
    <p:body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285" rtl="0" eaLnBrk="1" latinLnBrk="0" hangingPunct="1">
        <a:defRPr sz="1800" kern="1200">
          <a:solidFill>
            <a:schemeClr val="tx1"/>
          </a:solidFill>
          <a:latin typeface="+mn-lt"/>
          <a:ea typeface="+mn-ea"/>
          <a:cs typeface="+mn-cs"/>
        </a:defRPr>
      </a:lvl1pPr>
      <a:lvl2pPr marL="457142"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27"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2"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199997" algn="l" defTabSz="914285" rtl="0" eaLnBrk="1" latinLnBrk="0" hangingPunct="1">
        <a:defRPr sz="1800" kern="1200">
          <a:solidFill>
            <a:schemeClr val="tx1"/>
          </a:solidFill>
          <a:latin typeface="+mn-lt"/>
          <a:ea typeface="+mn-ea"/>
          <a:cs typeface="+mn-cs"/>
        </a:defRPr>
      </a:lvl8pPr>
      <a:lvl9pPr marL="3657140" algn="l" defTabSz="9142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jan.benes@accendo.cz" TargetMode="Externa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hyperlink" Target="mailto:lubor.hruska@accendo.cz"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_ftn1"/><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mvcr.cz/soubor/analyza-vybranych-prostorovych-aspektu-verejne-spravy-a-zlepseni-dostupnosti-jejich-sluzeb.aspx" TargetMode="External"/><Relationship Id="rId4" Type="http://schemas.openxmlformats.org/officeDocument/2006/relationships/hyperlink" Target="#_ftnref1"/></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74964" y="1700807"/>
            <a:ext cx="7772400" cy="2664297"/>
          </a:xfrm>
        </p:spPr>
        <p:txBody>
          <a:bodyPr>
            <a:normAutofit/>
          </a:bodyPr>
          <a:lstStyle/>
          <a:p>
            <a:r>
              <a:rPr lang="cs-CZ" dirty="0" smtClean="0"/>
              <a:t>Projekt: </a:t>
            </a:r>
            <a:r>
              <a:rPr lang="cs-CZ" dirty="0"/>
              <a:t> CZ.03.2.63/0.0/0.0/15_007/0016008</a:t>
            </a:r>
            <a:br>
              <a:rPr lang="cs-CZ" dirty="0"/>
            </a:br>
            <a:r>
              <a:rPr lang="cs-CZ" dirty="0"/>
              <a:t>Efektivním využitím zdrojů ke zvýšení kvality sociálních služeb v Kraji Vysočina </a:t>
            </a:r>
            <a:r>
              <a:rPr lang="cs-CZ" dirty="0" smtClean="0"/>
              <a:t/>
            </a:r>
            <a:br>
              <a:rPr lang="cs-CZ" dirty="0" smtClean="0"/>
            </a:br>
            <a:endParaRPr lang="cs-CZ" dirty="0"/>
          </a:p>
        </p:txBody>
      </p:sp>
      <p:sp>
        <p:nvSpPr>
          <p:cNvPr id="3" name="Podnadpis 2"/>
          <p:cNvSpPr>
            <a:spLocks noGrp="1"/>
          </p:cNvSpPr>
          <p:nvPr>
            <p:ph type="subTitle" idx="1"/>
          </p:nvPr>
        </p:nvSpPr>
        <p:spPr>
          <a:xfrm>
            <a:off x="1360765" y="4581129"/>
            <a:ext cx="6400800" cy="1752600"/>
          </a:xfrm>
        </p:spPr>
        <p:txBody>
          <a:bodyPr>
            <a:normAutofit/>
          </a:bodyPr>
          <a:lstStyle/>
          <a:p>
            <a:r>
              <a:rPr lang="cs-CZ" b="1" dirty="0"/>
              <a:t>Nastavení systému a procesů spolupráce v rámci střednědobého plánování sociálních služeb v KV</a:t>
            </a:r>
          </a:p>
        </p:txBody>
      </p:sp>
      <p:pic>
        <p:nvPicPr>
          <p:cNvPr id="4" name="Obrázek 3" descr="T:\ZavrelF\Publicita OPZ - šablony\Šablony, vzory a loga pro vizuální identitu OPZ\Logo OPZ\Logo OPZ barevné.jpg"/>
          <p:cNvPicPr/>
          <p:nvPr/>
        </p:nvPicPr>
        <p:blipFill>
          <a:blip r:embed="rId2">
            <a:extLst>
              <a:ext uri="{28A0092B-C50C-407E-A947-70E740481C1C}">
                <a14:useLocalDpi xmlns:a14="http://schemas.microsoft.com/office/drawing/2010/main" val="0"/>
              </a:ext>
            </a:extLst>
          </a:blip>
          <a:srcRect/>
          <a:stretch>
            <a:fillRect/>
          </a:stretch>
        </p:blipFill>
        <p:spPr bwMode="auto">
          <a:xfrm>
            <a:off x="159574" y="157717"/>
            <a:ext cx="4401590" cy="910244"/>
          </a:xfrm>
          <a:prstGeom prst="rect">
            <a:avLst/>
          </a:prstGeom>
          <a:noFill/>
          <a:ln>
            <a:noFill/>
          </a:ln>
        </p:spPr>
      </p:pic>
      <p:pic>
        <p:nvPicPr>
          <p:cNvPr id="5" name="Obrázek 4"/>
          <p:cNvPicPr/>
          <p:nvPr/>
        </p:nvPicPr>
        <p:blipFill>
          <a:blip r:embed="rId3">
            <a:extLst>
              <a:ext uri="{28A0092B-C50C-407E-A947-70E740481C1C}">
                <a14:useLocalDpi xmlns:a14="http://schemas.microsoft.com/office/drawing/2010/main" val="0"/>
              </a:ext>
            </a:extLst>
          </a:blip>
          <a:srcRect/>
          <a:stretch>
            <a:fillRect/>
          </a:stretch>
        </p:blipFill>
        <p:spPr bwMode="auto">
          <a:xfrm>
            <a:off x="6706830" y="24285"/>
            <a:ext cx="2109470" cy="788670"/>
          </a:xfrm>
          <a:prstGeom prst="rect">
            <a:avLst/>
          </a:prstGeom>
          <a:noFill/>
          <a:ln>
            <a:noFill/>
          </a:ln>
        </p:spPr>
      </p:pic>
    </p:spTree>
    <p:extLst>
      <p:ext uri="{BB962C8B-B14F-4D97-AF65-F5344CB8AC3E}">
        <p14:creationId xmlns:p14="http://schemas.microsoft.com/office/powerpoint/2010/main" val="3115365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VELIKOSTNÍ KATEGORIE OBCÍ</a:t>
            </a:r>
            <a:endParaRPr lang="cs-CZ" dirty="0"/>
          </a:p>
        </p:txBody>
      </p:sp>
      <p:sp>
        <p:nvSpPr>
          <p:cNvPr id="9" name="TextovéPole 8"/>
          <p:cNvSpPr txBox="1"/>
          <p:nvPr/>
        </p:nvSpPr>
        <p:spPr>
          <a:xfrm>
            <a:off x="4716016" y="6600444"/>
            <a:ext cx="4392488" cy="261610"/>
          </a:xfrm>
          <a:prstGeom prst="rect">
            <a:avLst/>
          </a:prstGeom>
          <a:noFill/>
        </p:spPr>
        <p:txBody>
          <a:bodyPr wrap="square" rtlCol="0">
            <a:spAutoFit/>
          </a:bodyPr>
          <a:lstStyle/>
          <a:p>
            <a:r>
              <a:rPr lang="cs-CZ" sz="1100" i="1" dirty="0" smtClean="0">
                <a:solidFill>
                  <a:schemeClr val="tx1">
                    <a:lumMod val="50000"/>
                    <a:lumOff val="50000"/>
                  </a:schemeClr>
                </a:solidFill>
              </a:rPr>
              <a:t>Zdroj: ČSÚ, Zpracování </a:t>
            </a:r>
            <a:r>
              <a:rPr lang="cs-CZ" sz="1100" i="1" dirty="0" err="1" smtClean="0">
                <a:solidFill>
                  <a:schemeClr val="tx1">
                    <a:lumMod val="50000"/>
                    <a:lumOff val="50000"/>
                  </a:schemeClr>
                </a:solidFill>
              </a:rPr>
              <a:t>ACCENDO</a:t>
            </a:r>
            <a:endParaRPr lang="cs-CZ" sz="1100" i="1" dirty="0">
              <a:solidFill>
                <a:schemeClr val="tx1">
                  <a:lumMod val="50000"/>
                  <a:lumOff val="50000"/>
                </a:schemeClr>
              </a:solidFill>
            </a:endParaRPr>
          </a:p>
        </p:txBody>
      </p:sp>
      <p:sp>
        <p:nvSpPr>
          <p:cNvPr id="14" name="Obdélník 13"/>
          <p:cNvSpPr/>
          <p:nvPr/>
        </p:nvSpPr>
        <p:spPr>
          <a:xfrm>
            <a:off x="6804248" y="2924944"/>
            <a:ext cx="1872208"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bodyPr>
          <a:lstStyle/>
          <a:p>
            <a:r>
              <a:rPr lang="cs-CZ" dirty="0">
                <a:latin typeface="+mn-lt"/>
              </a:rPr>
              <a:t>Bystřice </a:t>
            </a:r>
            <a:r>
              <a:rPr lang="cs-CZ" dirty="0" smtClean="0">
                <a:latin typeface="+mn-lt"/>
              </a:rPr>
              <a:t>n. P.</a:t>
            </a:r>
            <a:endParaRPr lang="cs-CZ" dirty="0">
              <a:latin typeface="+mn-lt"/>
            </a:endParaRPr>
          </a:p>
        </p:txBody>
      </p:sp>
      <p:graphicFrame>
        <p:nvGraphicFramePr>
          <p:cNvPr id="4" name="Tabulka 3"/>
          <p:cNvGraphicFramePr>
            <a:graphicFrameLocks noGrp="1"/>
          </p:cNvGraphicFramePr>
          <p:nvPr>
            <p:extLst>
              <p:ext uri="{D42A27DB-BD31-4B8C-83A1-F6EECF244321}">
                <p14:modId xmlns:p14="http://schemas.microsoft.com/office/powerpoint/2010/main" val="4234255350"/>
              </p:ext>
            </p:extLst>
          </p:nvPr>
        </p:nvGraphicFramePr>
        <p:xfrm>
          <a:off x="376444" y="989453"/>
          <a:ext cx="6355798" cy="2871594"/>
        </p:xfrm>
        <a:graphic>
          <a:graphicData uri="http://schemas.openxmlformats.org/drawingml/2006/table">
            <a:tbl>
              <a:tblPr/>
              <a:tblGrid>
                <a:gridCol w="1701110"/>
                <a:gridCol w="1163672"/>
                <a:gridCol w="1163672"/>
                <a:gridCol w="1163672"/>
                <a:gridCol w="1163672"/>
              </a:tblGrid>
              <a:tr h="289335">
                <a:tc rowSpan="2">
                  <a:txBody>
                    <a:bodyPr/>
                    <a:lstStyle/>
                    <a:p>
                      <a:pPr algn="ctr" fontAlgn="ctr"/>
                      <a:r>
                        <a:rPr lang="cs-CZ" sz="1600" b="1" i="0" u="none" strike="noStrike" dirty="0">
                          <a:solidFill>
                            <a:srgbClr val="000000"/>
                          </a:solidFill>
                          <a:effectLst/>
                          <a:latin typeface="Calibri" panose="020F0502020204030204" pitchFamily="34" charset="0"/>
                        </a:rPr>
                        <a:t>Velikostní kategorie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2">
                  <a:txBody>
                    <a:bodyPr/>
                    <a:lstStyle/>
                    <a:p>
                      <a:pPr algn="ctr" fontAlgn="b"/>
                      <a:r>
                        <a:rPr lang="cs-CZ" sz="1600" b="1" i="0" u="none" strike="noStrike" dirty="0">
                          <a:solidFill>
                            <a:srgbClr val="000000"/>
                          </a:solidFill>
                          <a:effectLst/>
                          <a:latin typeface="Calibri" panose="020F0502020204030204" pitchFamily="34" charset="0"/>
                        </a:rPr>
                        <a:t>Počet obcí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cs-CZ"/>
                    </a:p>
                  </a:txBody>
                  <a:tcPr/>
                </a:tc>
                <a:tc gridSpan="2">
                  <a:txBody>
                    <a:bodyPr/>
                    <a:lstStyle/>
                    <a:p>
                      <a:pPr algn="ctr" fontAlgn="b"/>
                      <a:r>
                        <a:rPr lang="cs-CZ" sz="1600" b="1" i="0" u="none" strike="noStrike" dirty="0">
                          <a:solidFill>
                            <a:srgbClr val="000000"/>
                          </a:solidFill>
                          <a:effectLst/>
                          <a:latin typeface="Calibri" panose="020F0502020204030204" pitchFamily="34" charset="0"/>
                        </a:rPr>
                        <a:t>Podíl obcí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cs-CZ"/>
                    </a:p>
                  </a:txBody>
                  <a:tcPr/>
                </a:tc>
              </a:tr>
              <a:tr h="846249">
                <a:tc vMerge="1">
                  <a:txBody>
                    <a:bodyPr/>
                    <a:lstStyle/>
                    <a:p>
                      <a:endParaRPr lang="cs-CZ"/>
                    </a:p>
                  </a:txBody>
                  <a:tcPr/>
                </a:tc>
                <a:tc>
                  <a:txBody>
                    <a:bodyPr/>
                    <a:lstStyle/>
                    <a:p>
                      <a:pPr algn="ctr" fontAlgn="b"/>
                      <a:r>
                        <a:rPr lang="cs-CZ" sz="1600" b="1" i="0" u="none" strike="noStrike" dirty="0">
                          <a:solidFill>
                            <a:srgbClr val="000000"/>
                          </a:solidFill>
                          <a:effectLst/>
                          <a:latin typeface="Calibri" panose="020F0502020204030204" pitchFamily="34" charset="0"/>
                        </a:rPr>
                        <a:t>Kraj Vysočina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cs-CZ" sz="1600" b="1" i="0" u="none" strike="noStrike" dirty="0">
                          <a:solidFill>
                            <a:srgbClr val="000000"/>
                          </a:solidFill>
                          <a:effectLst/>
                          <a:latin typeface="Calibri" panose="020F0502020204030204" pitchFamily="34" charset="0"/>
                        </a:rPr>
                        <a:t>SO ORP Bystřice nad Pernštejnem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cs-CZ" sz="1600" b="1" i="0" u="none" strike="noStrike">
                          <a:solidFill>
                            <a:srgbClr val="000000"/>
                          </a:solidFill>
                          <a:effectLst/>
                          <a:latin typeface="Calibri" panose="020F0502020204030204" pitchFamily="34" charset="0"/>
                        </a:rPr>
                        <a:t>Kraj Vysočina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cs-CZ" sz="1600" b="1" i="0" u="none" strike="noStrike">
                          <a:solidFill>
                            <a:srgbClr val="000000"/>
                          </a:solidFill>
                          <a:effectLst/>
                          <a:latin typeface="Calibri" panose="020F0502020204030204" pitchFamily="34" charset="0"/>
                        </a:rPr>
                        <a:t>SO ORP Bystřice nad Pernštejnem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r>
              <a:tr h="289335">
                <a:tc>
                  <a:txBody>
                    <a:bodyPr/>
                    <a:lstStyle/>
                    <a:p>
                      <a:pPr algn="l" fontAlgn="b"/>
                      <a:r>
                        <a:rPr lang="cs-CZ" sz="1600" b="0" i="0" u="none" strike="noStrike">
                          <a:solidFill>
                            <a:srgbClr val="000000"/>
                          </a:solidFill>
                          <a:effectLst/>
                          <a:latin typeface="Calibri" panose="020F0502020204030204" pitchFamily="34" charset="0"/>
                        </a:rPr>
                        <a:t>méně než 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538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r" fontAlgn="b"/>
                      <a:r>
                        <a:rPr lang="cs-CZ" sz="1600" b="0" i="0" u="none" strike="noStrike">
                          <a:solidFill>
                            <a:srgbClr val="000000"/>
                          </a:solidFill>
                          <a:effectLst/>
                          <a:latin typeface="Calibri" panose="020F0502020204030204" pitchFamily="34" charset="0"/>
                        </a:rPr>
                        <a:t>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C07F"/>
                    </a:solidFill>
                  </a:tcPr>
                </a:tc>
              </a:tr>
              <a:tr h="289335">
                <a:tc>
                  <a:txBody>
                    <a:bodyPr/>
                    <a:lstStyle/>
                    <a:p>
                      <a:pPr algn="l" fontAlgn="b"/>
                      <a:r>
                        <a:rPr lang="cs-CZ" sz="1600" b="0" i="0" u="none" strike="noStrike">
                          <a:solidFill>
                            <a:srgbClr val="000000"/>
                          </a:solidFill>
                          <a:effectLst/>
                          <a:latin typeface="Calibri" panose="020F0502020204030204" pitchFamily="34" charset="0"/>
                        </a:rPr>
                        <a:t>500 – 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F1E7"/>
                    </a:solidFill>
                  </a:tcPr>
                </a:tc>
                <a:tc>
                  <a:txBody>
                    <a:bodyPr/>
                    <a:lstStyle/>
                    <a:p>
                      <a:pPr algn="r" fontAlgn="b"/>
                      <a:r>
                        <a:rPr lang="cs-CZ" sz="1600" b="0" i="0" u="none" strike="noStrike">
                          <a:solidFill>
                            <a:srgbClr val="000000"/>
                          </a:solidFill>
                          <a:effectLst/>
                          <a:latin typeface="Calibri" panose="020F0502020204030204" pitchFamily="34" charset="0"/>
                        </a:rPr>
                        <a:t>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EAD8"/>
                    </a:solidFill>
                  </a:tcPr>
                </a:tc>
              </a:tr>
              <a:tr h="289335">
                <a:tc>
                  <a:txBody>
                    <a:bodyPr/>
                    <a:lstStyle/>
                    <a:p>
                      <a:pPr algn="l" fontAlgn="b"/>
                      <a:r>
                        <a:rPr lang="cs-CZ" sz="1600" b="0" i="0" u="none" strike="noStrike">
                          <a:solidFill>
                            <a:srgbClr val="000000"/>
                          </a:solidFill>
                          <a:effectLst/>
                          <a:latin typeface="Calibri" panose="020F0502020204030204" pitchFamily="34" charset="0"/>
                        </a:rPr>
                        <a:t>1 000 – 2 999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8F5"/>
                    </a:solidFill>
                  </a:tcPr>
                </a:tc>
                <a:tc>
                  <a:txBody>
                    <a:bodyPr/>
                    <a:lstStyle/>
                    <a:p>
                      <a:pPr algn="r" fontAlgn="b"/>
                      <a:r>
                        <a:rPr lang="cs-CZ" sz="16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r>
              <a:tr h="289335">
                <a:tc>
                  <a:txBody>
                    <a:bodyPr/>
                    <a:lstStyle/>
                    <a:p>
                      <a:pPr algn="l" fontAlgn="b"/>
                      <a:r>
                        <a:rPr lang="cs-CZ" sz="1600" b="0" i="0" u="none" strike="noStrike">
                          <a:solidFill>
                            <a:srgbClr val="000000"/>
                          </a:solidFill>
                          <a:effectLst/>
                          <a:latin typeface="Calibri" panose="020F0502020204030204" pitchFamily="34" charset="0"/>
                        </a:rPr>
                        <a:t>3 000 – 9 999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FBFB"/>
                    </a:solidFill>
                  </a:tcPr>
                </a:tc>
                <a:tc>
                  <a:txBody>
                    <a:bodyPr/>
                    <a:lstStyle/>
                    <a:p>
                      <a:pPr algn="r" fontAlgn="b"/>
                      <a:r>
                        <a:rPr lang="cs-CZ" sz="1600" b="0" i="0" u="none" strike="noStrike" dirty="0">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AFB"/>
                    </a:solidFill>
                  </a:tcPr>
                </a:tc>
              </a:tr>
              <a:tr h="289335">
                <a:tc>
                  <a:txBody>
                    <a:bodyPr/>
                    <a:lstStyle/>
                    <a:p>
                      <a:pPr algn="l" fontAlgn="b"/>
                      <a:r>
                        <a:rPr lang="cs-CZ" sz="1600" b="0" i="0" u="none" strike="noStrike">
                          <a:solidFill>
                            <a:srgbClr val="000000"/>
                          </a:solidFill>
                          <a:effectLst/>
                          <a:latin typeface="Calibri" panose="020F0502020204030204" pitchFamily="34" charset="0"/>
                        </a:rPr>
                        <a:t>10 000 a více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CFE"/>
                    </a:solidFill>
                  </a:tcPr>
                </a:tc>
                <a:tc>
                  <a:txBody>
                    <a:bodyPr/>
                    <a:lstStyle/>
                    <a:p>
                      <a:pPr algn="r" fontAlgn="b"/>
                      <a:r>
                        <a:rPr lang="cs-CZ" sz="16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tr>
              <a:tr h="289335">
                <a:tc>
                  <a:txBody>
                    <a:bodyPr/>
                    <a:lstStyle/>
                    <a:p>
                      <a:pPr algn="l" fontAlgn="b"/>
                      <a:r>
                        <a:rPr lang="cs-CZ" sz="1600" b="0" i="0" u="none" strike="noStrike">
                          <a:solidFill>
                            <a:srgbClr val="000000"/>
                          </a:solidFill>
                          <a:effectLst/>
                          <a:latin typeface="Calibri" panose="020F0502020204030204" pitchFamily="34" charset="0"/>
                        </a:rPr>
                        <a:t>Celkem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704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6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 name="Obrázek 4"/>
          <p:cNvPicPr>
            <a:picLocks noChangeAspect="1"/>
          </p:cNvPicPr>
          <p:nvPr/>
        </p:nvPicPr>
        <p:blipFill>
          <a:blip r:embed="rId2"/>
          <a:stretch>
            <a:fillRect/>
          </a:stretch>
        </p:blipFill>
        <p:spPr>
          <a:xfrm>
            <a:off x="467544" y="4077072"/>
            <a:ext cx="7061683" cy="2448272"/>
          </a:xfrm>
          <a:prstGeom prst="rect">
            <a:avLst/>
          </a:prstGeom>
        </p:spPr>
      </p:pic>
    </p:spTree>
    <p:extLst>
      <p:ext uri="{BB962C8B-B14F-4D97-AF65-F5344CB8AC3E}">
        <p14:creationId xmlns:p14="http://schemas.microsoft.com/office/powerpoint/2010/main" val="2675387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POČTU OBYVATEL</a:t>
            </a:r>
            <a:endParaRPr lang="cs-CZ" dirty="0"/>
          </a:p>
        </p:txBody>
      </p:sp>
      <p:sp>
        <p:nvSpPr>
          <p:cNvPr id="5" name="TextovéPole 4"/>
          <p:cNvSpPr txBox="1"/>
          <p:nvPr/>
        </p:nvSpPr>
        <p:spPr>
          <a:xfrm>
            <a:off x="4716016" y="6600444"/>
            <a:ext cx="4392488" cy="261610"/>
          </a:xfrm>
          <a:prstGeom prst="rect">
            <a:avLst/>
          </a:prstGeom>
          <a:noFill/>
        </p:spPr>
        <p:txBody>
          <a:bodyPr wrap="square" rtlCol="0">
            <a:spAutoFit/>
          </a:bodyPr>
          <a:lstStyle/>
          <a:p>
            <a:r>
              <a:rPr lang="cs-CZ" sz="1100" i="1" dirty="0" smtClean="0">
                <a:solidFill>
                  <a:schemeClr val="tx1">
                    <a:lumMod val="50000"/>
                    <a:lumOff val="50000"/>
                  </a:schemeClr>
                </a:solidFill>
              </a:rPr>
              <a:t>Zdroj: ČSÚ, Zpracování </a:t>
            </a:r>
            <a:r>
              <a:rPr lang="cs-CZ" sz="1100" i="1" dirty="0" err="1" smtClean="0">
                <a:solidFill>
                  <a:schemeClr val="tx1">
                    <a:lumMod val="50000"/>
                    <a:lumOff val="50000"/>
                  </a:schemeClr>
                </a:solidFill>
              </a:rPr>
              <a:t>ACCENDO</a:t>
            </a:r>
            <a:endParaRPr lang="cs-CZ" sz="1100" i="1" dirty="0">
              <a:solidFill>
                <a:schemeClr val="tx1">
                  <a:lumMod val="50000"/>
                  <a:lumOff val="50000"/>
                </a:schemeClr>
              </a:solidFill>
            </a:endParaRPr>
          </a:p>
        </p:txBody>
      </p:sp>
      <p:pic>
        <p:nvPicPr>
          <p:cNvPr id="9" name="Obrázek 8"/>
          <p:cNvPicPr>
            <a:picLocks noChangeAspect="1"/>
          </p:cNvPicPr>
          <p:nvPr/>
        </p:nvPicPr>
        <p:blipFill>
          <a:blip r:embed="rId2"/>
          <a:stretch>
            <a:fillRect/>
          </a:stretch>
        </p:blipFill>
        <p:spPr>
          <a:xfrm>
            <a:off x="395536" y="908720"/>
            <a:ext cx="8022539" cy="5184576"/>
          </a:xfrm>
          <a:prstGeom prst="rect">
            <a:avLst/>
          </a:prstGeom>
        </p:spPr>
      </p:pic>
    </p:spTree>
    <p:extLst>
      <p:ext uri="{BB962C8B-B14F-4D97-AF65-F5344CB8AC3E}">
        <p14:creationId xmlns:p14="http://schemas.microsoft.com/office/powerpoint/2010/main" val="630928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VÝVOJ POČTU SENIORŮ V KRAJI VYSOČINA DLE PROGNÓZY ČSÚ </a:t>
            </a:r>
            <a:endParaRPr lang="cs-CZ" dirty="0"/>
          </a:p>
        </p:txBody>
      </p:sp>
      <p:graphicFrame>
        <p:nvGraphicFramePr>
          <p:cNvPr id="4" name="Graf 3"/>
          <p:cNvGraphicFramePr>
            <a:graphicFrameLocks/>
          </p:cNvGraphicFramePr>
          <p:nvPr>
            <p:extLst>
              <p:ext uri="{D42A27DB-BD31-4B8C-83A1-F6EECF244321}">
                <p14:modId xmlns:p14="http://schemas.microsoft.com/office/powerpoint/2010/main" val="1943732263"/>
              </p:ext>
            </p:extLst>
          </p:nvPr>
        </p:nvGraphicFramePr>
        <p:xfrm>
          <a:off x="30691" y="1628800"/>
          <a:ext cx="8784976" cy="38918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ovéPole 4"/>
          <p:cNvSpPr txBox="1"/>
          <p:nvPr/>
        </p:nvSpPr>
        <p:spPr>
          <a:xfrm>
            <a:off x="4716016" y="6600444"/>
            <a:ext cx="4392488" cy="261610"/>
          </a:xfrm>
          <a:prstGeom prst="rect">
            <a:avLst/>
          </a:prstGeom>
          <a:noFill/>
        </p:spPr>
        <p:txBody>
          <a:bodyPr wrap="square" rtlCol="0">
            <a:spAutoFit/>
          </a:bodyPr>
          <a:lstStyle/>
          <a:p>
            <a:r>
              <a:rPr lang="cs-CZ" sz="1100" i="1" dirty="0" smtClean="0">
                <a:solidFill>
                  <a:schemeClr val="tx1">
                    <a:lumMod val="50000"/>
                    <a:lumOff val="50000"/>
                  </a:schemeClr>
                </a:solidFill>
              </a:rPr>
              <a:t>Zdroj: ČSÚ, Zpracování </a:t>
            </a:r>
            <a:r>
              <a:rPr lang="cs-CZ" sz="1100" i="1" dirty="0" err="1" smtClean="0">
                <a:solidFill>
                  <a:schemeClr val="tx1">
                    <a:lumMod val="50000"/>
                    <a:lumOff val="50000"/>
                  </a:schemeClr>
                </a:solidFill>
              </a:rPr>
              <a:t>ACCENDO</a:t>
            </a:r>
            <a:endParaRPr lang="cs-CZ" sz="1100" i="1" dirty="0">
              <a:solidFill>
                <a:schemeClr val="tx1">
                  <a:lumMod val="50000"/>
                  <a:lumOff val="50000"/>
                </a:schemeClr>
              </a:solidFill>
            </a:endParaRPr>
          </a:p>
        </p:txBody>
      </p:sp>
    </p:spTree>
    <p:extLst>
      <p:ext uri="{BB962C8B-B14F-4D97-AF65-F5344CB8AC3E}">
        <p14:creationId xmlns:p14="http://schemas.microsoft.com/office/powerpoint/2010/main" val="23149551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mtClean="0"/>
              <a:t>VÝVOJ NEZAMĚSTNANOSTI – KRAJ VYSOČINA</a:t>
            </a:r>
            <a:endParaRPr lang="cs-CZ"/>
          </a:p>
        </p:txBody>
      </p:sp>
      <p:sp>
        <p:nvSpPr>
          <p:cNvPr id="6" name="TextovéPole 5"/>
          <p:cNvSpPr txBox="1"/>
          <p:nvPr/>
        </p:nvSpPr>
        <p:spPr>
          <a:xfrm>
            <a:off x="5076056" y="6147174"/>
            <a:ext cx="4067944" cy="261610"/>
          </a:xfrm>
          <a:prstGeom prst="rect">
            <a:avLst/>
          </a:prstGeom>
          <a:noFill/>
        </p:spPr>
        <p:txBody>
          <a:bodyPr wrap="square" rtlCol="0">
            <a:spAutoFit/>
          </a:bodyPr>
          <a:lstStyle/>
          <a:p>
            <a:r>
              <a:rPr lang="cs-CZ" sz="1100" i="1" dirty="0" smtClean="0">
                <a:solidFill>
                  <a:schemeClr val="tx1">
                    <a:lumMod val="50000"/>
                    <a:lumOff val="50000"/>
                  </a:schemeClr>
                </a:solidFill>
              </a:rPr>
              <a:t>Zdroj: MPSV, Zpracování </a:t>
            </a:r>
            <a:r>
              <a:rPr lang="cs-CZ" sz="1100" i="1" dirty="0" err="1" smtClean="0">
                <a:solidFill>
                  <a:schemeClr val="tx1">
                    <a:lumMod val="50000"/>
                    <a:lumOff val="50000"/>
                  </a:schemeClr>
                </a:solidFill>
              </a:rPr>
              <a:t>ACCENDO</a:t>
            </a:r>
            <a:endParaRPr lang="cs-CZ" sz="1100" i="1" dirty="0">
              <a:solidFill>
                <a:schemeClr val="tx1">
                  <a:lumMod val="50000"/>
                  <a:lumOff val="50000"/>
                </a:schemeClr>
              </a:solidFill>
            </a:endParaRPr>
          </a:p>
        </p:txBody>
      </p:sp>
      <p:pic>
        <p:nvPicPr>
          <p:cNvPr id="5" name="Obrázek 4"/>
          <p:cNvPicPr>
            <a:picLocks noChangeAspect="1"/>
          </p:cNvPicPr>
          <p:nvPr/>
        </p:nvPicPr>
        <p:blipFill>
          <a:blip r:embed="rId2"/>
          <a:stretch>
            <a:fillRect/>
          </a:stretch>
        </p:blipFill>
        <p:spPr>
          <a:xfrm>
            <a:off x="251520" y="1124744"/>
            <a:ext cx="8502042" cy="4032448"/>
          </a:xfrm>
          <a:prstGeom prst="rect">
            <a:avLst/>
          </a:prstGeom>
        </p:spPr>
      </p:pic>
    </p:spTree>
    <p:extLst>
      <p:ext uri="{BB962C8B-B14F-4D97-AF65-F5344CB8AC3E}">
        <p14:creationId xmlns:p14="http://schemas.microsoft.com/office/powerpoint/2010/main" val="35966939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mtClean="0"/>
              <a:t>VÝVOJ NEZAMĚSTNANOSTI – OKRES ŽĎÁR NAD SÁZAVOU</a:t>
            </a:r>
            <a:endParaRPr lang="cs-CZ"/>
          </a:p>
        </p:txBody>
      </p:sp>
      <p:sp>
        <p:nvSpPr>
          <p:cNvPr id="6" name="TextovéPole 5"/>
          <p:cNvSpPr txBox="1"/>
          <p:nvPr/>
        </p:nvSpPr>
        <p:spPr>
          <a:xfrm>
            <a:off x="5076056" y="6147174"/>
            <a:ext cx="4067944" cy="261610"/>
          </a:xfrm>
          <a:prstGeom prst="rect">
            <a:avLst/>
          </a:prstGeom>
          <a:noFill/>
        </p:spPr>
        <p:txBody>
          <a:bodyPr wrap="square" rtlCol="0">
            <a:spAutoFit/>
          </a:bodyPr>
          <a:lstStyle/>
          <a:p>
            <a:r>
              <a:rPr lang="cs-CZ" sz="1100" i="1" dirty="0" smtClean="0">
                <a:solidFill>
                  <a:schemeClr val="tx1">
                    <a:lumMod val="50000"/>
                    <a:lumOff val="50000"/>
                  </a:schemeClr>
                </a:solidFill>
              </a:rPr>
              <a:t>Zdroj: MPSV, Zpracování </a:t>
            </a:r>
            <a:r>
              <a:rPr lang="cs-CZ" sz="1100" i="1" dirty="0" err="1" smtClean="0">
                <a:solidFill>
                  <a:schemeClr val="tx1">
                    <a:lumMod val="50000"/>
                    <a:lumOff val="50000"/>
                  </a:schemeClr>
                </a:solidFill>
              </a:rPr>
              <a:t>ACCENDO</a:t>
            </a:r>
            <a:endParaRPr lang="cs-CZ" sz="1100" i="1" dirty="0">
              <a:solidFill>
                <a:schemeClr val="tx1">
                  <a:lumMod val="50000"/>
                  <a:lumOff val="50000"/>
                </a:schemeClr>
              </a:solidFill>
            </a:endParaRPr>
          </a:p>
        </p:txBody>
      </p:sp>
      <p:pic>
        <p:nvPicPr>
          <p:cNvPr id="8" name="Obrázek 7"/>
          <p:cNvPicPr>
            <a:picLocks noChangeAspect="1"/>
          </p:cNvPicPr>
          <p:nvPr/>
        </p:nvPicPr>
        <p:blipFill>
          <a:blip r:embed="rId2"/>
          <a:stretch>
            <a:fillRect/>
          </a:stretch>
        </p:blipFill>
        <p:spPr>
          <a:xfrm>
            <a:off x="323528" y="1628800"/>
            <a:ext cx="8368736" cy="3960440"/>
          </a:xfrm>
          <a:prstGeom prst="rect">
            <a:avLst/>
          </a:prstGeom>
        </p:spPr>
      </p:pic>
    </p:spTree>
    <p:extLst>
      <p:ext uri="{BB962C8B-B14F-4D97-AF65-F5344CB8AC3E}">
        <p14:creationId xmlns:p14="http://schemas.microsoft.com/office/powerpoint/2010/main" val="949913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mtClean="0"/>
              <a:t>SOCIÁLNÍ SLUŽBY PODLE FORMY (OKRES ŽĎÁR NAD SÁZAVOU)</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669990"/>
            <a:ext cx="7056782" cy="6168620"/>
          </a:xfrm>
        </p:spPr>
      </p:pic>
      <p:sp>
        <p:nvSpPr>
          <p:cNvPr id="5" name="TextovéPole 4"/>
          <p:cNvSpPr txBox="1"/>
          <p:nvPr/>
        </p:nvSpPr>
        <p:spPr>
          <a:xfrm rot="16200000">
            <a:off x="5798094" y="3511679"/>
            <a:ext cx="5662069" cy="600164"/>
          </a:xfrm>
          <a:prstGeom prst="rect">
            <a:avLst/>
          </a:prstGeom>
          <a:noFill/>
        </p:spPr>
        <p:txBody>
          <a:bodyPr wrap="square" rtlCol="0">
            <a:spAutoFit/>
          </a:bodyPr>
          <a:lstStyle/>
          <a:p>
            <a:r>
              <a:rPr lang="cs-CZ" sz="1100" i="1" smtClean="0">
                <a:solidFill>
                  <a:schemeClr val="tx1">
                    <a:lumMod val="50000"/>
                    <a:lumOff val="50000"/>
                  </a:schemeClr>
                </a:solidFill>
              </a:rPr>
              <a:t>Pozn.: Zobrazeny služby financované z rozpočtu kraje Vysočina podle Pověření </a:t>
            </a:r>
            <a:r>
              <a:rPr lang="cs-CZ" sz="1100" i="1">
                <a:solidFill>
                  <a:schemeClr val="tx1">
                    <a:lumMod val="50000"/>
                    <a:lumOff val="50000"/>
                  </a:schemeClr>
                </a:solidFill>
              </a:rPr>
              <a:t>Kraje </a:t>
            </a:r>
            <a:r>
              <a:rPr lang="cs-CZ" sz="1100" i="1" smtClean="0">
                <a:solidFill>
                  <a:schemeClr val="tx1">
                    <a:lumMod val="50000"/>
                    <a:lumOff val="50000"/>
                  </a:schemeClr>
                </a:solidFill>
              </a:rPr>
              <a:t>Vysočina k </a:t>
            </a:r>
            <a:r>
              <a:rPr lang="cs-CZ" sz="1100" i="1">
                <a:solidFill>
                  <a:schemeClr val="tx1">
                    <a:lumMod val="50000"/>
                    <a:lumOff val="50000"/>
                  </a:schemeClr>
                </a:solidFill>
              </a:rPr>
              <a:t>zajištění dostupnosti poskytování sociální služby zařazením do sítě veřejně </a:t>
            </a:r>
            <a:r>
              <a:rPr lang="cs-CZ" sz="1100" i="1" smtClean="0">
                <a:solidFill>
                  <a:schemeClr val="tx1">
                    <a:lumMod val="50000"/>
                    <a:lumOff val="50000"/>
                  </a:schemeClr>
                </a:solidFill>
              </a:rPr>
              <a:t>podporovaných sociálních </a:t>
            </a:r>
            <a:r>
              <a:rPr lang="cs-CZ" sz="1100" i="1">
                <a:solidFill>
                  <a:schemeClr val="tx1">
                    <a:lumMod val="50000"/>
                    <a:lumOff val="50000"/>
                  </a:schemeClr>
                </a:solidFill>
              </a:rPr>
              <a:t>služeb v Kraji Vysočina</a:t>
            </a:r>
          </a:p>
        </p:txBody>
      </p:sp>
      <p:sp>
        <p:nvSpPr>
          <p:cNvPr id="6" name="Rectangle 1"/>
          <p:cNvSpPr>
            <a:spLocks noChangeArrowheads="1"/>
          </p:cNvSpPr>
          <p:nvPr/>
        </p:nvSpPr>
        <p:spPr bwMode="auto">
          <a:xfrm rot="5400000">
            <a:off x="-9847903" y="1510417"/>
            <a:ext cx="168091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MT"/>
              </a:rPr>
              <a:t>Pověření Kraje Vysočina</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MT"/>
              </a:rPr>
              <a:t>(dále též „Pověření")</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MT"/>
              </a:rPr>
              <a:t>k zajištění dostupnosti poskytování sociální služby zařazením do sítě veřejně podporovaných</a:t>
            </a:r>
            <a:endParaRPr kumimoji="0" lang="cs-CZ" altLang="cs-CZ"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ArialMT"/>
              </a:rPr>
              <a:t>sociálních služeb v Kraji Vysočina</a:t>
            </a: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0312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a:p>
            <a:pPr marL="0" indent="0" algn="ctr">
              <a:buNone/>
            </a:pPr>
            <a:r>
              <a:rPr lang="cs-CZ" b="1" dirty="0" smtClean="0"/>
              <a:t>FINANCOVÁNÍ SOCIÁLNÍCH SLUŽEB</a:t>
            </a:r>
          </a:p>
        </p:txBody>
      </p:sp>
    </p:spTree>
    <p:extLst>
      <p:ext uri="{BB962C8B-B14F-4D97-AF65-F5344CB8AC3E}">
        <p14:creationId xmlns:p14="http://schemas.microsoft.com/office/powerpoint/2010/main" val="2926772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VÝDAJE JEDNOTLIVÝCH VELIKOSTNÍCH SKUPIN OBCÍ, 2016-2020</a:t>
            </a:r>
          </a:p>
        </p:txBody>
      </p:sp>
      <p:sp>
        <p:nvSpPr>
          <p:cNvPr id="4" name="Šipka doprava 3"/>
          <p:cNvSpPr/>
          <p:nvPr/>
        </p:nvSpPr>
        <p:spPr>
          <a:xfrm flipH="1">
            <a:off x="6012160" y="908720"/>
            <a:ext cx="2520280" cy="1008112"/>
          </a:xfrm>
          <a:prstGeom prst="rightArrow">
            <a:avLst>
              <a:gd name="adj1" fmla="val 46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t>Kraj Vysočina</a:t>
            </a:r>
            <a:endParaRPr lang="cs-CZ"/>
          </a:p>
        </p:txBody>
      </p:sp>
      <p:pic>
        <p:nvPicPr>
          <p:cNvPr id="7" name="Obrázek 6"/>
          <p:cNvPicPr>
            <a:picLocks noChangeAspect="1"/>
          </p:cNvPicPr>
          <p:nvPr/>
        </p:nvPicPr>
        <p:blipFill>
          <a:blip r:embed="rId2"/>
          <a:stretch>
            <a:fillRect/>
          </a:stretch>
        </p:blipFill>
        <p:spPr>
          <a:xfrm>
            <a:off x="179512" y="764704"/>
            <a:ext cx="5773412" cy="2749534"/>
          </a:xfrm>
          <a:prstGeom prst="rect">
            <a:avLst/>
          </a:prstGeom>
        </p:spPr>
      </p:pic>
      <p:sp>
        <p:nvSpPr>
          <p:cNvPr id="8" name="TextovéPole 7"/>
          <p:cNvSpPr txBox="1"/>
          <p:nvPr/>
        </p:nvSpPr>
        <p:spPr>
          <a:xfrm>
            <a:off x="4716016" y="6600444"/>
            <a:ext cx="4392488" cy="261610"/>
          </a:xfrm>
          <a:prstGeom prst="rect">
            <a:avLst/>
          </a:prstGeom>
          <a:noFill/>
        </p:spPr>
        <p:txBody>
          <a:bodyPr wrap="square" rtlCol="0">
            <a:spAutoFit/>
          </a:bodyPr>
          <a:lstStyle/>
          <a:p>
            <a:r>
              <a:rPr lang="cs-CZ" sz="1100" i="1" smtClean="0">
                <a:solidFill>
                  <a:schemeClr val="tx1">
                    <a:lumMod val="50000"/>
                    <a:lumOff val="50000"/>
                  </a:schemeClr>
                </a:solidFill>
              </a:rPr>
              <a:t>Zdroj: Monitor státní pokladny, Zpracování ACCENDO</a:t>
            </a:r>
            <a:endParaRPr lang="cs-CZ" sz="1100" i="1">
              <a:solidFill>
                <a:schemeClr val="tx1">
                  <a:lumMod val="50000"/>
                  <a:lumOff val="50000"/>
                </a:schemeClr>
              </a:solidFill>
            </a:endParaRPr>
          </a:p>
        </p:txBody>
      </p:sp>
      <p:sp>
        <p:nvSpPr>
          <p:cNvPr id="17" name="Šipka doprava 16"/>
          <p:cNvSpPr/>
          <p:nvPr/>
        </p:nvSpPr>
        <p:spPr>
          <a:xfrm>
            <a:off x="179511" y="4748695"/>
            <a:ext cx="2490665" cy="1008112"/>
          </a:xfrm>
          <a:prstGeom prst="rightArrow">
            <a:avLst>
              <a:gd name="adj1" fmla="val 4626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smtClean="0"/>
              <a:t>SO ORP Bystřice n. P.</a:t>
            </a:r>
            <a:endParaRPr lang="cs-CZ" dirty="0"/>
          </a:p>
        </p:txBody>
      </p:sp>
      <p:pic>
        <p:nvPicPr>
          <p:cNvPr id="3" name="Obrázek 2"/>
          <p:cNvPicPr>
            <a:picLocks noChangeAspect="1"/>
          </p:cNvPicPr>
          <p:nvPr/>
        </p:nvPicPr>
        <p:blipFill>
          <a:blip r:embed="rId3"/>
          <a:stretch>
            <a:fillRect/>
          </a:stretch>
        </p:blipFill>
        <p:spPr>
          <a:xfrm>
            <a:off x="3066218" y="3729054"/>
            <a:ext cx="5773412" cy="2871465"/>
          </a:xfrm>
          <a:prstGeom prst="rect">
            <a:avLst/>
          </a:prstGeom>
        </p:spPr>
      </p:pic>
      <p:sp>
        <p:nvSpPr>
          <p:cNvPr id="5" name="Obdélník 4"/>
          <p:cNvSpPr/>
          <p:nvPr/>
        </p:nvSpPr>
        <p:spPr>
          <a:xfrm>
            <a:off x="6588224" y="3282661"/>
            <a:ext cx="1526765" cy="338554"/>
          </a:xfrm>
          <a:prstGeom prst="rect">
            <a:avLst/>
          </a:prstGeom>
        </p:spPr>
        <p:txBody>
          <a:bodyPr wrap="none">
            <a:spAutoFit/>
          </a:bodyPr>
          <a:lstStyle/>
          <a:p>
            <a:r>
              <a:rPr lang="cs-CZ" sz="1600" dirty="0"/>
              <a:t>Bystřice n. P.</a:t>
            </a:r>
          </a:p>
        </p:txBody>
      </p:sp>
      <p:cxnSp>
        <p:nvCxnSpPr>
          <p:cNvPr id="9" name="Přímá spojnice se šipkou 8"/>
          <p:cNvCxnSpPr>
            <a:stCxn id="5" idx="2"/>
          </p:cNvCxnSpPr>
          <p:nvPr/>
        </p:nvCxnSpPr>
        <p:spPr>
          <a:xfrm>
            <a:off x="7351607" y="3621215"/>
            <a:ext cx="0" cy="167825"/>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703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a:t>VÝDAJE </a:t>
            </a:r>
            <a:r>
              <a:rPr lang="cs-CZ" dirty="0" smtClean="0"/>
              <a:t>NA 1 OBYVATELE </a:t>
            </a:r>
            <a:r>
              <a:rPr lang="cs-CZ" dirty="0"/>
              <a:t>2016-2020</a:t>
            </a:r>
          </a:p>
        </p:txBody>
      </p:sp>
      <p:sp>
        <p:nvSpPr>
          <p:cNvPr id="4" name="TextovéPole 3"/>
          <p:cNvSpPr txBox="1"/>
          <p:nvPr/>
        </p:nvSpPr>
        <p:spPr>
          <a:xfrm>
            <a:off x="4716016" y="6600444"/>
            <a:ext cx="4392488" cy="261610"/>
          </a:xfrm>
          <a:prstGeom prst="rect">
            <a:avLst/>
          </a:prstGeom>
          <a:noFill/>
        </p:spPr>
        <p:txBody>
          <a:bodyPr wrap="square" rtlCol="0">
            <a:spAutoFit/>
          </a:bodyPr>
          <a:lstStyle/>
          <a:p>
            <a:r>
              <a:rPr lang="cs-CZ" sz="1100" i="1" smtClean="0">
                <a:solidFill>
                  <a:schemeClr val="tx1">
                    <a:lumMod val="50000"/>
                    <a:lumOff val="50000"/>
                  </a:schemeClr>
                </a:solidFill>
              </a:rPr>
              <a:t>Zdroj: Monitor státní pokladny, Zpracování ACCENDO</a:t>
            </a:r>
            <a:endParaRPr lang="cs-CZ" sz="1100" i="1">
              <a:solidFill>
                <a:schemeClr val="tx1">
                  <a:lumMod val="50000"/>
                  <a:lumOff val="50000"/>
                </a:schemeClr>
              </a:solidFill>
            </a:endParaRPr>
          </a:p>
        </p:txBody>
      </p:sp>
      <p:sp>
        <p:nvSpPr>
          <p:cNvPr id="6" name="Šipka doprava 5"/>
          <p:cNvSpPr/>
          <p:nvPr/>
        </p:nvSpPr>
        <p:spPr>
          <a:xfrm flipH="1">
            <a:off x="6012160" y="908720"/>
            <a:ext cx="2520280" cy="1008112"/>
          </a:xfrm>
          <a:prstGeom prst="rightArrow">
            <a:avLst>
              <a:gd name="adj1" fmla="val 46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t>Kraj Vysočina</a:t>
            </a:r>
            <a:endParaRPr lang="cs-CZ"/>
          </a:p>
        </p:txBody>
      </p:sp>
      <p:pic>
        <p:nvPicPr>
          <p:cNvPr id="3" name="Obrázek 2"/>
          <p:cNvPicPr>
            <a:picLocks noChangeAspect="1"/>
          </p:cNvPicPr>
          <p:nvPr/>
        </p:nvPicPr>
        <p:blipFill>
          <a:blip r:embed="rId2"/>
          <a:stretch>
            <a:fillRect/>
          </a:stretch>
        </p:blipFill>
        <p:spPr>
          <a:xfrm>
            <a:off x="107504" y="767538"/>
            <a:ext cx="5767316" cy="2755631"/>
          </a:xfrm>
          <a:prstGeom prst="rect">
            <a:avLst/>
          </a:prstGeom>
        </p:spPr>
      </p:pic>
      <p:sp>
        <p:nvSpPr>
          <p:cNvPr id="12" name="Šipka doprava 11"/>
          <p:cNvSpPr/>
          <p:nvPr/>
        </p:nvSpPr>
        <p:spPr>
          <a:xfrm>
            <a:off x="179511" y="4748695"/>
            <a:ext cx="2490665" cy="1008112"/>
          </a:xfrm>
          <a:prstGeom prst="rightArrow">
            <a:avLst>
              <a:gd name="adj1" fmla="val 4626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SO ORP Bystřice n. P.</a:t>
            </a:r>
          </a:p>
        </p:txBody>
      </p:sp>
      <p:pic>
        <p:nvPicPr>
          <p:cNvPr id="7" name="Obrázek 6"/>
          <p:cNvPicPr>
            <a:picLocks noChangeAspect="1"/>
          </p:cNvPicPr>
          <p:nvPr/>
        </p:nvPicPr>
        <p:blipFill>
          <a:blip r:embed="rId3"/>
          <a:stretch>
            <a:fillRect/>
          </a:stretch>
        </p:blipFill>
        <p:spPr>
          <a:xfrm>
            <a:off x="3125454" y="3735076"/>
            <a:ext cx="5773412" cy="2865368"/>
          </a:xfrm>
          <a:prstGeom prst="rect">
            <a:avLst/>
          </a:prstGeom>
        </p:spPr>
      </p:pic>
    </p:spTree>
    <p:extLst>
      <p:ext uri="{BB962C8B-B14F-4D97-AF65-F5344CB8AC3E}">
        <p14:creationId xmlns:p14="http://schemas.microsoft.com/office/powerpoint/2010/main" val="7149005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smtClean="0"/>
              <a:t>Podíl výdajů do soc. oblasti na celkových výdajích obce, </a:t>
            </a:r>
            <a:r>
              <a:rPr lang="cs-CZ" dirty="0"/>
              <a:t>2016-2020</a:t>
            </a:r>
          </a:p>
        </p:txBody>
      </p:sp>
      <p:sp>
        <p:nvSpPr>
          <p:cNvPr id="4" name="TextovéPole 3"/>
          <p:cNvSpPr txBox="1"/>
          <p:nvPr/>
        </p:nvSpPr>
        <p:spPr>
          <a:xfrm>
            <a:off x="4716016" y="6600444"/>
            <a:ext cx="4392488" cy="261610"/>
          </a:xfrm>
          <a:prstGeom prst="rect">
            <a:avLst/>
          </a:prstGeom>
          <a:noFill/>
        </p:spPr>
        <p:txBody>
          <a:bodyPr wrap="square" rtlCol="0">
            <a:spAutoFit/>
          </a:bodyPr>
          <a:lstStyle/>
          <a:p>
            <a:r>
              <a:rPr lang="cs-CZ" sz="1100" i="1" smtClean="0">
                <a:solidFill>
                  <a:schemeClr val="tx1">
                    <a:lumMod val="50000"/>
                    <a:lumOff val="50000"/>
                  </a:schemeClr>
                </a:solidFill>
              </a:rPr>
              <a:t>Zdroj: Monitor státní pokladny, Zpracování ACCENDO</a:t>
            </a:r>
            <a:endParaRPr lang="cs-CZ" sz="1100" i="1">
              <a:solidFill>
                <a:schemeClr val="tx1">
                  <a:lumMod val="50000"/>
                  <a:lumOff val="50000"/>
                </a:schemeClr>
              </a:solidFill>
            </a:endParaRPr>
          </a:p>
        </p:txBody>
      </p:sp>
      <p:sp>
        <p:nvSpPr>
          <p:cNvPr id="8" name="Šipka doprava 7"/>
          <p:cNvSpPr/>
          <p:nvPr/>
        </p:nvSpPr>
        <p:spPr>
          <a:xfrm flipH="1">
            <a:off x="6012160" y="908720"/>
            <a:ext cx="2520280" cy="1008112"/>
          </a:xfrm>
          <a:prstGeom prst="rightArrow">
            <a:avLst>
              <a:gd name="adj1" fmla="val 46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t>Kraj Vysočina</a:t>
            </a:r>
            <a:endParaRPr lang="cs-CZ"/>
          </a:p>
        </p:txBody>
      </p:sp>
      <p:sp>
        <p:nvSpPr>
          <p:cNvPr id="12" name="Šipka doprava 11"/>
          <p:cNvSpPr/>
          <p:nvPr/>
        </p:nvSpPr>
        <p:spPr>
          <a:xfrm>
            <a:off x="179511" y="4748695"/>
            <a:ext cx="2490665" cy="1008112"/>
          </a:xfrm>
          <a:prstGeom prst="rightArrow">
            <a:avLst>
              <a:gd name="adj1" fmla="val 4626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SO ORP Bystřice n. P.</a:t>
            </a:r>
          </a:p>
        </p:txBody>
      </p:sp>
      <p:pic>
        <p:nvPicPr>
          <p:cNvPr id="5" name="Obrázek 4"/>
          <p:cNvPicPr>
            <a:picLocks noChangeAspect="1"/>
          </p:cNvPicPr>
          <p:nvPr/>
        </p:nvPicPr>
        <p:blipFill>
          <a:blip r:embed="rId2"/>
          <a:stretch>
            <a:fillRect/>
          </a:stretch>
        </p:blipFill>
        <p:spPr>
          <a:xfrm>
            <a:off x="143973" y="827371"/>
            <a:ext cx="5773412" cy="2749534"/>
          </a:xfrm>
          <a:prstGeom prst="rect">
            <a:avLst/>
          </a:prstGeom>
        </p:spPr>
      </p:pic>
      <p:pic>
        <p:nvPicPr>
          <p:cNvPr id="6" name="Obrázek 5"/>
          <p:cNvPicPr>
            <a:picLocks noChangeAspect="1"/>
          </p:cNvPicPr>
          <p:nvPr/>
        </p:nvPicPr>
        <p:blipFill>
          <a:blip r:embed="rId3"/>
          <a:stretch>
            <a:fillRect/>
          </a:stretch>
        </p:blipFill>
        <p:spPr>
          <a:xfrm>
            <a:off x="3125454" y="3725677"/>
            <a:ext cx="5773412" cy="2865368"/>
          </a:xfrm>
          <a:prstGeom prst="rect">
            <a:avLst/>
          </a:prstGeom>
        </p:spPr>
      </p:pic>
    </p:spTree>
    <p:extLst>
      <p:ext uri="{BB962C8B-B14F-4D97-AF65-F5344CB8AC3E}">
        <p14:creationId xmlns:p14="http://schemas.microsoft.com/office/powerpoint/2010/main" val="3779981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http://www.simplyhome.cz/poskireal-data/kunak/data/stranky/224/cimice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518" y="-99392"/>
            <a:ext cx="9159691" cy="627976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8518" y="-99392"/>
            <a:ext cx="9159691" cy="627976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cs-CZ" dirty="0"/>
          </a:p>
        </p:txBody>
      </p:sp>
      <p:sp>
        <p:nvSpPr>
          <p:cNvPr id="8" name="Obdélník 7"/>
          <p:cNvSpPr/>
          <p:nvPr/>
        </p:nvSpPr>
        <p:spPr>
          <a:xfrm>
            <a:off x="1" y="6297227"/>
            <a:ext cx="9151173" cy="560774"/>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lIns="91428" tIns="45715" rIns="91428" bIns="45715" rtlCol="0" anchor="ctr"/>
          <a:lstStyle/>
          <a:p>
            <a:pPr algn="ctr"/>
            <a:endParaRPr lang="cs-CZ" dirty="0"/>
          </a:p>
        </p:txBody>
      </p:sp>
      <p:pic>
        <p:nvPicPr>
          <p:cNvPr id="17" name="Obráze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2" y="6237313"/>
            <a:ext cx="1410275" cy="504000"/>
          </a:xfrm>
          <a:prstGeom prst="rect">
            <a:avLst/>
          </a:prstGeom>
        </p:spPr>
      </p:pic>
      <p:pic>
        <p:nvPicPr>
          <p:cNvPr id="1037" name="Picture 13" descr="E:\Web\PAAC\03_PAAC_logo\PROCES_znak_kru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3" y="6237990"/>
            <a:ext cx="503323" cy="503323"/>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2394143" y="6277358"/>
            <a:ext cx="3123220" cy="430877"/>
          </a:xfrm>
          <a:prstGeom prst="rect">
            <a:avLst/>
          </a:prstGeom>
        </p:spPr>
        <p:txBody>
          <a:bodyPr wrap="square" lIns="91428" tIns="45715" rIns="91428" bIns="45715">
            <a:spAutoFit/>
          </a:bodyPr>
          <a:lstStyle/>
          <a:p>
            <a:pPr>
              <a:defRPr/>
            </a:pPr>
            <a:r>
              <a:rPr lang="cs-CZ" sz="1100" b="1" dirty="0">
                <a:solidFill>
                  <a:srgbClr val="C00000"/>
                </a:solidFill>
                <a:latin typeface="+mj-lt"/>
                <a:cs typeface="Arial" panose="020B0604020202020204" pitchFamily="34" charset="0"/>
              </a:rPr>
              <a:t>PROCES – Centrum pro rozvoj obcí a regionů, s.r.o.</a:t>
            </a:r>
          </a:p>
          <a:p>
            <a:pPr>
              <a:defRPr/>
            </a:pPr>
            <a:r>
              <a:rPr lang="pl-PL" sz="1100" b="1" dirty="0">
                <a:latin typeface="+mj-lt"/>
              </a:rPr>
              <a:t>Web: rozvoj-obce.cz      Email: info@rozvoj-obce.cz</a:t>
            </a:r>
            <a:endParaRPr lang="cs-CZ" sz="1100" b="1" dirty="0">
              <a:latin typeface="+mj-lt"/>
            </a:endParaRPr>
          </a:p>
        </p:txBody>
      </p:sp>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589" y="6240499"/>
            <a:ext cx="504000" cy="504000"/>
          </a:xfrm>
          <a:prstGeom prst="rect">
            <a:avLst/>
          </a:prstGeom>
        </p:spPr>
      </p:pic>
      <p:sp>
        <p:nvSpPr>
          <p:cNvPr id="15" name="Obdélník 14"/>
          <p:cNvSpPr/>
          <p:nvPr/>
        </p:nvSpPr>
        <p:spPr>
          <a:xfrm>
            <a:off x="6259777" y="6279903"/>
            <a:ext cx="2835188" cy="430877"/>
          </a:xfrm>
          <a:prstGeom prst="rect">
            <a:avLst/>
          </a:prstGeom>
        </p:spPr>
        <p:txBody>
          <a:bodyPr wrap="square" lIns="91428" tIns="45715" rIns="91428" bIns="45715">
            <a:spAutoFit/>
          </a:bodyPr>
          <a:lstStyle/>
          <a:p>
            <a:pPr>
              <a:defRPr/>
            </a:pPr>
            <a:r>
              <a:rPr lang="it-IT" sz="1100" b="1" dirty="0">
                <a:solidFill>
                  <a:srgbClr val="002060"/>
                </a:solidFill>
                <a:latin typeface="+mj-lt"/>
                <a:cs typeface="Arial" panose="020B0604020202020204" pitchFamily="34" charset="0"/>
              </a:rPr>
              <a:t>ACCENDO – Centrum pro vědu a výzkum, z.ú.</a:t>
            </a:r>
            <a:endParaRPr lang="cs-CZ" sz="1100" b="1" dirty="0">
              <a:solidFill>
                <a:srgbClr val="002060"/>
              </a:solidFill>
              <a:latin typeface="+mj-lt"/>
              <a:cs typeface="Arial" panose="020B0604020202020204" pitchFamily="34" charset="0"/>
            </a:endParaRPr>
          </a:p>
          <a:p>
            <a:pPr>
              <a:defRPr/>
            </a:pPr>
            <a:r>
              <a:rPr lang="pl-PL" sz="1100" b="1" dirty="0">
                <a:latin typeface="+mj-lt"/>
              </a:rPr>
              <a:t>Web: </a:t>
            </a:r>
            <a:r>
              <a:rPr lang="pl-PL" sz="1100" dirty="0">
                <a:latin typeface="+mj-lt"/>
              </a:rPr>
              <a:t>accendo.cz      </a:t>
            </a:r>
            <a:r>
              <a:rPr lang="pl-PL" sz="1100" b="1" dirty="0">
                <a:latin typeface="+mj-lt"/>
              </a:rPr>
              <a:t>Email: </a:t>
            </a:r>
            <a:r>
              <a:rPr lang="pl-PL" sz="1100" dirty="0">
                <a:latin typeface="+mj-lt"/>
              </a:rPr>
              <a:t>info@accendo.cz</a:t>
            </a:r>
            <a:endParaRPr lang="cs-CZ" sz="1100" dirty="0">
              <a:latin typeface="+mj-lt"/>
            </a:endParaRPr>
          </a:p>
        </p:txBody>
      </p:sp>
      <p:sp>
        <p:nvSpPr>
          <p:cNvPr id="19" name="Textové pole 6"/>
          <p:cNvSpPr txBox="1"/>
          <p:nvPr/>
        </p:nvSpPr>
        <p:spPr>
          <a:xfrm>
            <a:off x="2401" y="3031941"/>
            <a:ext cx="9170101" cy="667236"/>
          </a:xfrm>
          <a:prstGeom prst="rect">
            <a:avLst/>
          </a:prstGeom>
          <a:solidFill>
            <a:schemeClr val="bg1"/>
          </a:solidFill>
          <a:ln>
            <a:noFill/>
          </a:ln>
        </p:spPr>
        <p:style>
          <a:lnRef idx="1">
            <a:schemeClr val="accent2"/>
          </a:lnRef>
          <a:fillRef idx="3">
            <a:schemeClr val="accent2"/>
          </a:fillRef>
          <a:effectRef idx="2">
            <a:schemeClr val="accent2"/>
          </a:effectRef>
          <a:fontRef idx="minor">
            <a:schemeClr val="lt1"/>
          </a:fontRef>
        </p:style>
        <p:txBody>
          <a:bodyPr rot="0" spcFirstLastPara="0" vert="horz" wrap="square" lIns="91428" tIns="45715" rIns="91428" bIns="45715" numCol="1" spcCol="0" rtlCol="0" fromWordArt="0" anchor="t" anchorCtr="0" forceAA="0" compatLnSpc="1">
            <a:prstTxWarp prst="textNoShape">
              <a:avLst/>
            </a:prstTxWarp>
            <a:noAutofit/>
          </a:bodyPr>
          <a:lstStyle/>
          <a:p>
            <a:pPr algn="ctr">
              <a:lnSpc>
                <a:spcPct val="115000"/>
              </a:lnSpc>
              <a:spcBef>
                <a:spcPts val="600"/>
              </a:spcBef>
              <a:spcAft>
                <a:spcPts val="0"/>
              </a:spcAft>
            </a:pPr>
            <a:endParaRPr lang="cs-CZ" sz="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Calibri"/>
              <a:cs typeface="Arial"/>
            </a:endParaRPr>
          </a:p>
        </p:txBody>
      </p:sp>
      <p:sp>
        <p:nvSpPr>
          <p:cNvPr id="9" name="Textové pole 6"/>
          <p:cNvSpPr txBox="1"/>
          <p:nvPr/>
        </p:nvSpPr>
        <p:spPr>
          <a:xfrm>
            <a:off x="5409" y="1700808"/>
            <a:ext cx="9151845" cy="1339682"/>
          </a:xfrm>
          <a:prstGeom prst="rect">
            <a:avLst/>
          </a:prstGeom>
          <a:solidFill>
            <a:srgbClr val="00206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28" tIns="45715" rIns="91428" bIns="45715" numCol="1" spcCol="0" rtlCol="0" fromWordArt="0" anchor="t" anchorCtr="0" forceAA="0" compatLnSpc="1">
            <a:prstTxWarp prst="textNoShape">
              <a:avLst/>
            </a:prstTxWarp>
            <a:noAutofit/>
          </a:bodyPr>
          <a:lstStyle/>
          <a:p>
            <a:pPr algn="ctr" fontAlgn="auto">
              <a:spcBef>
                <a:spcPts val="0"/>
              </a:spcBef>
              <a:spcAft>
                <a:spcPts val="0"/>
              </a:spcAft>
            </a:pPr>
            <a:r>
              <a:rPr lang="cs-CZ" sz="4000" dirty="0" smtClean="0"/>
              <a:t>Představení zpracovatele</a:t>
            </a:r>
            <a:endParaRPr lang="cs-CZ" sz="4000" dirty="0">
              <a:ln w="18415" cmpd="sng">
                <a:solidFill>
                  <a:srgbClr val="FFFFFF"/>
                </a:solidFill>
                <a:prstDash val="solid"/>
              </a:ln>
              <a:solidFill>
                <a:srgbClr val="FFFFFF"/>
              </a:solidFill>
              <a:effectLst>
                <a:outerShdw blurRad="63500" dir="3600000" algn="tl" rotWithShape="0">
                  <a:srgbClr val="000000">
                    <a:alpha val="70000"/>
                  </a:srgbClr>
                </a:outerShdw>
              </a:effectLst>
              <a:ea typeface="Calibri"/>
              <a:cs typeface="Arial"/>
            </a:endParaRPr>
          </a:p>
        </p:txBody>
      </p:sp>
      <p:sp>
        <p:nvSpPr>
          <p:cNvPr id="20" name="Obdélník 19"/>
          <p:cNvSpPr/>
          <p:nvPr/>
        </p:nvSpPr>
        <p:spPr>
          <a:xfrm>
            <a:off x="18039" y="3057814"/>
            <a:ext cx="9170100" cy="646321"/>
          </a:xfrm>
          <a:prstGeom prst="rect">
            <a:avLst/>
          </a:prstGeom>
        </p:spPr>
        <p:txBody>
          <a:bodyPr wrap="square" lIns="91428" tIns="45715" rIns="91428" bIns="45715">
            <a:spAutoFit/>
          </a:bodyPr>
          <a:lstStyle/>
          <a:p>
            <a:pPr>
              <a:defRPr/>
            </a:pPr>
            <a:r>
              <a:rPr lang="pl-PL" b="1" dirty="0">
                <a:latin typeface="+mj-lt"/>
              </a:rPr>
              <a:t>Doc. Ing. Lubor Hruška, Ph.D. </a:t>
            </a:r>
            <a:r>
              <a:rPr lang="pl-PL" b="1" dirty="0" smtClean="0">
                <a:latin typeface="+mj-lt"/>
              </a:rPr>
              <a:t>  </a:t>
            </a:r>
            <a:r>
              <a:rPr lang="pl-PL" b="1" dirty="0" smtClean="0">
                <a:latin typeface="+mn-lt"/>
              </a:rPr>
              <a:t>Tel</a:t>
            </a:r>
            <a:r>
              <a:rPr lang="pl-PL" b="1" dirty="0">
                <a:latin typeface="+mn-lt"/>
              </a:rPr>
              <a:t>.: </a:t>
            </a:r>
            <a:r>
              <a:rPr lang="de-DE" dirty="0" smtClean="0">
                <a:latin typeface="+mn-lt"/>
              </a:rPr>
              <a:t>604 </a:t>
            </a:r>
            <a:r>
              <a:rPr lang="de-DE" dirty="0">
                <a:latin typeface="+mn-lt"/>
              </a:rPr>
              <a:t>279 </a:t>
            </a:r>
            <a:r>
              <a:rPr lang="de-DE" dirty="0" smtClean="0">
                <a:latin typeface="+mn-lt"/>
              </a:rPr>
              <a:t>758</a:t>
            </a:r>
            <a:r>
              <a:rPr lang="pl-PL" b="1" dirty="0">
                <a:latin typeface="+mn-lt"/>
              </a:rPr>
              <a:t>		</a:t>
            </a:r>
            <a:r>
              <a:rPr lang="pl-PL" b="1" dirty="0" smtClean="0">
                <a:latin typeface="+mn-lt"/>
              </a:rPr>
              <a:t>E-mail: </a:t>
            </a:r>
            <a:r>
              <a:rPr lang="cs-CZ" dirty="0" smtClean="0">
                <a:latin typeface="+mn-lt"/>
                <a:hlinkClick r:id="rId6"/>
              </a:rPr>
              <a:t>lubor.hruska@accendo.cz</a:t>
            </a:r>
            <a:endParaRPr lang="cs-CZ" altLang="cs-CZ" dirty="0">
              <a:latin typeface="+mn-lt"/>
            </a:endParaRPr>
          </a:p>
          <a:p>
            <a:pPr>
              <a:defRPr/>
            </a:pPr>
            <a:r>
              <a:rPr lang="pl-PL" b="1" dirty="0" smtClean="0">
                <a:latin typeface="+mj-lt"/>
              </a:rPr>
              <a:t>RNDr. Jan Beneš</a:t>
            </a:r>
            <a:r>
              <a:rPr lang="pl-PL" b="1" dirty="0">
                <a:latin typeface="+mj-lt"/>
              </a:rPr>
              <a:t>	</a:t>
            </a:r>
            <a:r>
              <a:rPr lang="pl-PL" b="1" dirty="0" smtClean="0">
                <a:latin typeface="+mj-lt"/>
              </a:rPr>
              <a:t>	   </a:t>
            </a:r>
            <a:r>
              <a:rPr lang="de-DE" b="1" dirty="0" smtClean="0">
                <a:latin typeface="+mj-lt"/>
              </a:rPr>
              <a:t>Tel</a:t>
            </a:r>
            <a:r>
              <a:rPr lang="de-DE" b="1" dirty="0">
                <a:latin typeface="+mj-lt"/>
              </a:rPr>
              <a:t>.: </a:t>
            </a:r>
            <a:r>
              <a:rPr lang="de-DE" dirty="0" smtClean="0">
                <a:latin typeface="+mj-lt"/>
              </a:rPr>
              <a:t>737 </a:t>
            </a:r>
            <a:r>
              <a:rPr lang="de-DE" dirty="0">
                <a:latin typeface="+mj-lt"/>
              </a:rPr>
              <a:t>388 681</a:t>
            </a:r>
            <a:r>
              <a:rPr lang="pl-PL" b="1" dirty="0">
                <a:latin typeface="+mj-lt"/>
              </a:rPr>
              <a:t>	</a:t>
            </a:r>
            <a:r>
              <a:rPr lang="pl-PL" b="1" dirty="0" smtClean="0">
                <a:latin typeface="+mj-lt"/>
              </a:rPr>
              <a:t>	E-mail</a:t>
            </a:r>
            <a:r>
              <a:rPr lang="pl-PL" b="1" dirty="0">
                <a:latin typeface="+mj-lt"/>
              </a:rPr>
              <a:t>:</a:t>
            </a:r>
            <a:r>
              <a:rPr lang="pl-PL" dirty="0">
                <a:latin typeface="+mj-lt"/>
              </a:rPr>
              <a:t> </a:t>
            </a:r>
            <a:r>
              <a:rPr lang="pl-PL" dirty="0" smtClean="0">
                <a:latin typeface="+mj-lt"/>
                <a:hlinkClick r:id="rId7"/>
              </a:rPr>
              <a:t>jan.benes@accendo.cz</a:t>
            </a:r>
            <a:r>
              <a:rPr lang="pl-PL" dirty="0" smtClean="0">
                <a:latin typeface="+mj-lt"/>
              </a:rPr>
              <a:t> </a:t>
            </a:r>
            <a:endParaRPr lang="cs-CZ" altLang="cs-CZ" dirty="0">
              <a:latin typeface="+mn-lt"/>
            </a:endParaRPr>
          </a:p>
        </p:txBody>
      </p:sp>
    </p:spTree>
    <p:extLst>
      <p:ext uri="{BB962C8B-B14F-4D97-AF65-F5344CB8AC3E}">
        <p14:creationId xmlns:p14="http://schemas.microsoft.com/office/powerpoint/2010/main" val="1037860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400" dirty="0" smtClean="0"/>
              <a:t>Struktura  výdajů, 2020</a:t>
            </a:r>
            <a:endParaRPr lang="cs-CZ" sz="2700" dirty="0"/>
          </a:p>
        </p:txBody>
      </p:sp>
      <p:pic>
        <p:nvPicPr>
          <p:cNvPr id="4" name="Obrázek 3"/>
          <p:cNvPicPr>
            <a:picLocks noChangeAspect="1"/>
          </p:cNvPicPr>
          <p:nvPr/>
        </p:nvPicPr>
        <p:blipFill>
          <a:blip r:embed="rId2"/>
          <a:stretch>
            <a:fillRect/>
          </a:stretch>
        </p:blipFill>
        <p:spPr>
          <a:xfrm>
            <a:off x="179512" y="689244"/>
            <a:ext cx="5040000" cy="2829007"/>
          </a:xfrm>
          <a:prstGeom prst="rect">
            <a:avLst/>
          </a:prstGeom>
        </p:spPr>
      </p:pic>
      <p:sp>
        <p:nvSpPr>
          <p:cNvPr id="7" name="Šipka doprava 6"/>
          <p:cNvSpPr/>
          <p:nvPr/>
        </p:nvSpPr>
        <p:spPr>
          <a:xfrm flipH="1">
            <a:off x="5292080" y="980728"/>
            <a:ext cx="2520280" cy="1008112"/>
          </a:xfrm>
          <a:prstGeom prst="rightArrow">
            <a:avLst>
              <a:gd name="adj1" fmla="val 46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mtClean="0"/>
              <a:t>Kraj Vysočina</a:t>
            </a:r>
            <a:endParaRPr lang="cs-CZ"/>
          </a:p>
        </p:txBody>
      </p:sp>
      <p:sp>
        <p:nvSpPr>
          <p:cNvPr id="9" name="TextovéPole 8"/>
          <p:cNvSpPr txBox="1"/>
          <p:nvPr/>
        </p:nvSpPr>
        <p:spPr>
          <a:xfrm>
            <a:off x="4716016" y="6600444"/>
            <a:ext cx="4392488" cy="261610"/>
          </a:xfrm>
          <a:prstGeom prst="rect">
            <a:avLst/>
          </a:prstGeom>
          <a:noFill/>
        </p:spPr>
        <p:txBody>
          <a:bodyPr wrap="square" rtlCol="0">
            <a:spAutoFit/>
          </a:bodyPr>
          <a:lstStyle/>
          <a:p>
            <a:r>
              <a:rPr lang="cs-CZ" sz="1100" i="1" smtClean="0">
                <a:solidFill>
                  <a:schemeClr val="tx1">
                    <a:lumMod val="50000"/>
                    <a:lumOff val="50000"/>
                  </a:schemeClr>
                </a:solidFill>
              </a:rPr>
              <a:t>Zdroj: Monitor státní pokladny, Zpracování ACCENDO</a:t>
            </a:r>
            <a:endParaRPr lang="cs-CZ" sz="1100" i="1">
              <a:solidFill>
                <a:schemeClr val="tx1">
                  <a:lumMod val="50000"/>
                  <a:lumOff val="50000"/>
                </a:schemeClr>
              </a:solidFill>
            </a:endParaRPr>
          </a:p>
        </p:txBody>
      </p:sp>
      <p:sp>
        <p:nvSpPr>
          <p:cNvPr id="10" name="Šipka doprava 9"/>
          <p:cNvSpPr/>
          <p:nvPr/>
        </p:nvSpPr>
        <p:spPr>
          <a:xfrm>
            <a:off x="179511" y="4748695"/>
            <a:ext cx="2490665" cy="1008112"/>
          </a:xfrm>
          <a:prstGeom prst="rightArrow">
            <a:avLst>
              <a:gd name="adj1" fmla="val 46260"/>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SO ORP Bystřice n. P.</a:t>
            </a:r>
          </a:p>
        </p:txBody>
      </p:sp>
      <p:pic>
        <p:nvPicPr>
          <p:cNvPr id="3" name="Obrázek 2"/>
          <p:cNvPicPr>
            <a:picLocks noChangeAspect="1"/>
          </p:cNvPicPr>
          <p:nvPr/>
        </p:nvPicPr>
        <p:blipFill>
          <a:blip r:embed="rId3"/>
          <a:stretch>
            <a:fillRect/>
          </a:stretch>
        </p:blipFill>
        <p:spPr>
          <a:xfrm>
            <a:off x="3347864" y="3669472"/>
            <a:ext cx="5040000" cy="2958026"/>
          </a:xfrm>
          <a:prstGeom prst="rect">
            <a:avLst/>
          </a:prstGeom>
        </p:spPr>
      </p:pic>
    </p:spTree>
    <p:extLst>
      <p:ext uri="{BB962C8B-B14F-4D97-AF65-F5344CB8AC3E}">
        <p14:creationId xmlns:p14="http://schemas.microsoft.com/office/powerpoint/2010/main" val="2972023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Role MAS?</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87" y="836712"/>
            <a:ext cx="6157145" cy="5740300"/>
          </a:xfrm>
          <a:prstGeom prst="rect">
            <a:avLst/>
          </a:prstGeom>
        </p:spPr>
      </p:pic>
      <p:sp>
        <p:nvSpPr>
          <p:cNvPr id="5" name="TextovéPole 4"/>
          <p:cNvSpPr txBox="1"/>
          <p:nvPr/>
        </p:nvSpPr>
        <p:spPr>
          <a:xfrm>
            <a:off x="4716016" y="6600444"/>
            <a:ext cx="4392488" cy="261610"/>
          </a:xfrm>
          <a:prstGeom prst="rect">
            <a:avLst/>
          </a:prstGeom>
          <a:noFill/>
        </p:spPr>
        <p:txBody>
          <a:bodyPr wrap="square" rtlCol="0">
            <a:spAutoFit/>
          </a:bodyPr>
          <a:lstStyle/>
          <a:p>
            <a:r>
              <a:rPr lang="cs-CZ" sz="1100" i="1" dirty="0" smtClean="0">
                <a:solidFill>
                  <a:schemeClr val="tx1">
                    <a:lumMod val="50000"/>
                    <a:lumOff val="50000"/>
                  </a:schemeClr>
                </a:solidFill>
              </a:rPr>
              <a:t>Zdroj: Kraj Vysočina</a:t>
            </a:r>
            <a:endParaRPr lang="cs-CZ" sz="1100" i="1" dirty="0">
              <a:solidFill>
                <a:schemeClr val="tx1">
                  <a:lumMod val="50000"/>
                  <a:lumOff val="50000"/>
                </a:schemeClr>
              </a:solidFill>
            </a:endParaRPr>
          </a:p>
        </p:txBody>
      </p:sp>
    </p:spTree>
    <p:extLst>
      <p:ext uri="{BB962C8B-B14F-4D97-AF65-F5344CB8AC3E}">
        <p14:creationId xmlns:p14="http://schemas.microsoft.com/office/powerpoint/2010/main" val="3893388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b="1" dirty="0" smtClean="0"/>
              <a:t>PŘÍKLADY DOBRÉ PRAXE</a:t>
            </a:r>
          </a:p>
          <a:p>
            <a:pPr marL="0" indent="0" algn="ctr">
              <a:buNone/>
            </a:pPr>
            <a:r>
              <a:rPr lang="cs-CZ" b="1" dirty="0" smtClean="0"/>
              <a:t>VE FINANCOVÁNÍ SOCIÁLNÍCH SLUŽEB</a:t>
            </a:r>
          </a:p>
          <a:p>
            <a:pPr marL="0" indent="0" algn="ctr">
              <a:buNone/>
            </a:pPr>
            <a:r>
              <a:rPr lang="cs-CZ" b="1" dirty="0" smtClean="0"/>
              <a:t>S PARTICIPACÍ OBCÍ</a:t>
            </a:r>
          </a:p>
        </p:txBody>
      </p:sp>
    </p:spTree>
    <p:extLst>
      <p:ext uri="{BB962C8B-B14F-4D97-AF65-F5344CB8AC3E}">
        <p14:creationId xmlns:p14="http://schemas.microsoft.com/office/powerpoint/2010/main" val="3757810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fontScale="92500"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b="1" dirty="0" smtClean="0"/>
              <a:t>Historické ukotvení</a:t>
            </a:r>
          </a:p>
          <a:p>
            <a:pPr marL="0" indent="0" algn="ctr" fontAlgn="auto">
              <a:spcAft>
                <a:spcPts val="0"/>
              </a:spcAft>
              <a:buNone/>
            </a:pPr>
            <a:r>
              <a:rPr lang="cs-CZ" dirty="0" smtClean="0"/>
              <a:t>Rok 2012 – krize ve financování sociálních služeb</a:t>
            </a:r>
          </a:p>
          <a:p>
            <a:pPr marL="0" indent="0" fontAlgn="auto">
              <a:spcAft>
                <a:spcPts val="0"/>
              </a:spcAft>
              <a:buNone/>
            </a:pPr>
            <a:endParaRPr lang="cs-CZ" dirty="0" smtClean="0"/>
          </a:p>
          <a:p>
            <a:pPr marL="0" indent="0" fontAlgn="auto">
              <a:spcAft>
                <a:spcPts val="0"/>
              </a:spcAft>
              <a:buFont typeface="Arial" panose="020B0604020202020204" pitchFamily="34" charset="0"/>
              <a:buNone/>
            </a:pPr>
            <a:r>
              <a:rPr lang="cs-CZ" dirty="0" smtClean="0"/>
              <a:t>	Sociální služby ve vážném ohrožení</a:t>
            </a:r>
          </a:p>
          <a:p>
            <a:pPr marL="0" indent="0" fontAlgn="auto">
              <a:spcAft>
                <a:spcPts val="0"/>
              </a:spcAft>
              <a:buFont typeface="Arial" panose="020B0604020202020204" pitchFamily="34" charset="0"/>
              <a:buNone/>
            </a:pPr>
            <a:endParaRPr lang="cs-CZ" dirty="0" smtClean="0"/>
          </a:p>
          <a:p>
            <a:pPr marL="0" indent="0" algn="ctr" fontAlgn="auto">
              <a:spcAft>
                <a:spcPts val="0"/>
              </a:spcAft>
              <a:buFont typeface="Arial" panose="020B0604020202020204" pitchFamily="34" charset="0"/>
              <a:buNone/>
            </a:pPr>
            <a:r>
              <a:rPr lang="cs-CZ" dirty="0" smtClean="0"/>
              <a:t>Velká potřeba opřít se o finance z obecních  rozpočtů, pomohl i Zlínský kraj</a:t>
            </a:r>
          </a:p>
          <a:p>
            <a:pPr marL="0" indent="0" algn="ctr" fontAlgn="auto">
              <a:spcAft>
                <a:spcPts val="0"/>
              </a:spcAft>
              <a:buFont typeface="Arial" panose="020B0604020202020204" pitchFamily="34" charset="0"/>
              <a:buNone/>
            </a:pPr>
            <a:endParaRPr lang="cs-CZ" dirty="0" smtClean="0"/>
          </a:p>
          <a:p>
            <a:pPr marL="0" indent="0" algn="ctr" fontAlgn="auto">
              <a:spcAft>
                <a:spcPts val="0"/>
              </a:spcAft>
              <a:buFont typeface="Arial" panose="020B0604020202020204" pitchFamily="34" charset="0"/>
              <a:buNone/>
            </a:pPr>
            <a:r>
              <a:rPr lang="cs-CZ" b="1" dirty="0" smtClean="0"/>
              <a:t>Dohoda všech obcí na </a:t>
            </a:r>
            <a:r>
              <a:rPr lang="cs-CZ" b="1" dirty="0" err="1" smtClean="0"/>
              <a:t>Otrokovicku</a:t>
            </a:r>
            <a:r>
              <a:rPr lang="cs-CZ" b="1" dirty="0" smtClean="0"/>
              <a:t> o spolufinancování sociálních služeb ve výši 10 % a definice principů participace</a:t>
            </a:r>
          </a:p>
        </p:txBody>
      </p:sp>
      <p:sp>
        <p:nvSpPr>
          <p:cNvPr id="5" name="Šipka doprava 4"/>
          <p:cNvSpPr/>
          <p:nvPr/>
        </p:nvSpPr>
        <p:spPr>
          <a:xfrm rot="5400000">
            <a:off x="4139952" y="2001251"/>
            <a:ext cx="50405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Šipka doprava 5"/>
          <p:cNvSpPr/>
          <p:nvPr/>
        </p:nvSpPr>
        <p:spPr>
          <a:xfrm rot="5400000">
            <a:off x="4139952" y="3027525"/>
            <a:ext cx="50405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rot="5400000">
            <a:off x="4139952" y="4412079"/>
            <a:ext cx="50405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83719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fontScale="70000" lnSpcReduction="2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4300" b="1" dirty="0" smtClean="0"/>
              <a:t>Historické ukotvení</a:t>
            </a:r>
          </a:p>
          <a:p>
            <a:pPr fontAlgn="auto">
              <a:spcAft>
                <a:spcPts val="0"/>
              </a:spcAft>
            </a:pPr>
            <a:r>
              <a:rPr lang="cs-CZ" sz="3400" dirty="0" smtClean="0"/>
              <a:t>leden </a:t>
            </a:r>
            <a:r>
              <a:rPr lang="cs-CZ" sz="3400" dirty="0"/>
              <a:t>2015 – novela zákona </a:t>
            </a:r>
            <a:r>
              <a:rPr lang="cs-CZ" sz="3400" dirty="0" smtClean="0"/>
              <a:t>č. 250/2000 Sb., o </a:t>
            </a:r>
            <a:r>
              <a:rPr lang="cs-CZ" sz="3400" dirty="0"/>
              <a:t>rozpočtových pravidlech územních rozpočtů, zároveň má Zlínský kraj nastavena pravidla pro vyrovnávací </a:t>
            </a:r>
            <a:r>
              <a:rPr lang="cs-CZ" sz="3400" dirty="0" smtClean="0"/>
              <a:t>platbu</a:t>
            </a:r>
            <a:endParaRPr lang="cs-CZ" sz="3400" dirty="0"/>
          </a:p>
          <a:p>
            <a:pPr fontAlgn="auto">
              <a:spcAft>
                <a:spcPts val="0"/>
              </a:spcAft>
            </a:pPr>
            <a:endParaRPr lang="cs-CZ" sz="3400" dirty="0"/>
          </a:p>
          <a:p>
            <a:pPr fontAlgn="auto">
              <a:spcAft>
                <a:spcPts val="0"/>
              </a:spcAft>
            </a:pPr>
            <a:r>
              <a:rPr lang="cs-CZ" sz="3400" dirty="0"/>
              <a:t>Potřeba nastavit pravidla rozdělování financí z obecního rozpočtu dle platné legislativy</a:t>
            </a:r>
          </a:p>
          <a:p>
            <a:pPr fontAlgn="auto">
              <a:spcAft>
                <a:spcPts val="0"/>
              </a:spcAft>
            </a:pPr>
            <a:endParaRPr lang="cs-CZ" sz="3400" dirty="0"/>
          </a:p>
          <a:p>
            <a:pPr fontAlgn="auto">
              <a:spcAft>
                <a:spcPts val="0"/>
              </a:spcAft>
            </a:pPr>
            <a:r>
              <a:rPr lang="cs-CZ" sz="3400" dirty="0"/>
              <a:t>Únor 2015 – Otrokovice vyhlašují „Výzvu“ podle nových </a:t>
            </a:r>
            <a:r>
              <a:rPr lang="cs-CZ" sz="3400" dirty="0" smtClean="0"/>
              <a:t>pravidel, v následujících letech drobné úpravy</a:t>
            </a:r>
          </a:p>
          <a:p>
            <a:pPr marL="0" indent="0" fontAlgn="auto">
              <a:spcAft>
                <a:spcPts val="0"/>
              </a:spcAft>
              <a:buNone/>
            </a:pPr>
            <a:endParaRPr lang="cs-CZ" sz="3400" dirty="0"/>
          </a:p>
          <a:p>
            <a:pPr fontAlgn="auto">
              <a:spcAft>
                <a:spcPts val="0"/>
              </a:spcAft>
            </a:pPr>
            <a:r>
              <a:rPr lang="cs-CZ" sz="3400" dirty="0" smtClean="0"/>
              <a:t>2016 - </a:t>
            </a:r>
            <a:r>
              <a:rPr lang="cs-CZ" sz="3400" dirty="0"/>
              <a:t>2018 </a:t>
            </a:r>
            <a:r>
              <a:rPr lang="cs-CZ" sz="3400" dirty="0" smtClean="0"/>
              <a:t>– Statutární </a:t>
            </a:r>
            <a:r>
              <a:rPr lang="cs-CZ" sz="3400" dirty="0"/>
              <a:t>město Zlín mění status sociálního fondu dle Otrokovických pravidel, DSO Rožnovsko se inspiroval otrokovickým modelem, Město Kroměříž mění svůj systém rozdělování </a:t>
            </a:r>
            <a:r>
              <a:rPr lang="cs-CZ" sz="3400" dirty="0" smtClean="0"/>
              <a:t>dotací </a:t>
            </a:r>
            <a:r>
              <a:rPr lang="cs-CZ" sz="3400" dirty="0"/>
              <a:t>v systému velmi podobném </a:t>
            </a:r>
            <a:r>
              <a:rPr lang="cs-CZ" sz="3400" dirty="0" smtClean="0"/>
              <a:t>Otrokovickému</a:t>
            </a:r>
            <a:endParaRPr lang="cs-CZ" sz="3400" dirty="0"/>
          </a:p>
        </p:txBody>
      </p:sp>
    </p:spTree>
    <p:extLst>
      <p:ext uri="{BB962C8B-B14F-4D97-AF65-F5344CB8AC3E}">
        <p14:creationId xmlns:p14="http://schemas.microsoft.com/office/powerpoint/2010/main" val="865473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Principy participace</a:t>
            </a:r>
          </a:p>
          <a:p>
            <a:pPr marL="514350" indent="-514350" fontAlgn="auto">
              <a:spcAft>
                <a:spcPts val="0"/>
              </a:spcAft>
              <a:buFont typeface="+mj-lt"/>
              <a:buAutoNum type="arabicParenR"/>
            </a:pPr>
            <a:r>
              <a:rPr lang="cs-CZ" sz="2600" dirty="0"/>
              <a:t>Předpokladem fungování systému participace je </a:t>
            </a:r>
            <a:r>
              <a:rPr lang="cs-CZ" sz="2600" b="1" dirty="0"/>
              <a:t>vzájemná důvěra a vstřícnost </a:t>
            </a:r>
            <a:r>
              <a:rPr lang="cs-CZ" sz="2600" dirty="0"/>
              <a:t>mezi poskytovateli sociálních služeb a obcemi, která umožňuje řešit nestandardní situace s ohledem na minimalizaci dopadu na uživatele sociálních služeb</a:t>
            </a:r>
            <a:r>
              <a:rPr lang="cs-CZ" sz="2600" dirty="0" smtClean="0"/>
              <a:t>.</a:t>
            </a:r>
          </a:p>
          <a:p>
            <a:pPr marL="514350" indent="-514350" fontAlgn="auto">
              <a:spcAft>
                <a:spcPts val="0"/>
              </a:spcAft>
              <a:buFont typeface="+mj-lt"/>
              <a:buAutoNum type="arabicParenR"/>
            </a:pPr>
            <a:r>
              <a:rPr lang="cs-CZ" sz="2600" dirty="0" smtClean="0"/>
              <a:t>Obce </a:t>
            </a:r>
            <a:r>
              <a:rPr lang="cs-CZ" sz="2600" dirty="0"/>
              <a:t>deklarují zájem na zachování stávajících sociálních služeb v ORP Otrokovice</a:t>
            </a:r>
            <a:r>
              <a:rPr lang="cs-CZ" sz="2600" dirty="0" smtClean="0"/>
              <a:t>.</a:t>
            </a:r>
          </a:p>
          <a:p>
            <a:pPr marL="514350" indent="-514350" fontAlgn="auto">
              <a:spcAft>
                <a:spcPts val="0"/>
              </a:spcAft>
              <a:buFont typeface="+mj-lt"/>
              <a:buAutoNum type="arabicParenR"/>
            </a:pPr>
            <a:r>
              <a:rPr lang="cs-CZ" sz="2600" dirty="0" smtClean="0"/>
              <a:t>Obce </a:t>
            </a:r>
            <a:r>
              <a:rPr lang="cs-CZ" sz="2600" dirty="0"/>
              <a:t>vyčlení ve svých rozpočtech finance na sociální služby na </a:t>
            </a:r>
            <a:r>
              <a:rPr lang="cs-CZ" sz="2600" dirty="0" err="1"/>
              <a:t>Otrokovicku</a:t>
            </a:r>
            <a:r>
              <a:rPr lang="cs-CZ" sz="2600" dirty="0"/>
              <a:t>.</a:t>
            </a:r>
          </a:p>
          <a:p>
            <a:pPr marL="514350" indent="-514350" fontAlgn="auto">
              <a:spcAft>
                <a:spcPts val="0"/>
              </a:spcAft>
              <a:buFont typeface="+mj-lt"/>
              <a:buAutoNum type="arabicParenR"/>
            </a:pPr>
            <a:r>
              <a:rPr lang="cs-CZ" sz="2600" dirty="0"/>
              <a:t>Obce budou dotovat pouze služby zhodnocené podle krajských parametrů jako kvalitní, a tím pádem zařazené do krajské sítě sociálních služeb.</a:t>
            </a:r>
          </a:p>
          <a:p>
            <a:pPr marL="514350" indent="-514350" fontAlgn="auto">
              <a:spcAft>
                <a:spcPts val="0"/>
              </a:spcAft>
              <a:buFont typeface="+mj-lt"/>
              <a:buAutoNum type="arabicParenR"/>
            </a:pPr>
            <a:endParaRPr lang="cs-CZ" sz="2600" dirty="0" smtClean="0"/>
          </a:p>
          <a:p>
            <a:pPr marL="514350" indent="-514350" fontAlgn="auto">
              <a:spcAft>
                <a:spcPts val="0"/>
              </a:spcAft>
              <a:buFont typeface="+mj-lt"/>
              <a:buAutoNum type="arabicParenR"/>
            </a:pPr>
            <a:endParaRPr lang="cs-CZ" sz="2600" dirty="0" smtClean="0"/>
          </a:p>
          <a:p>
            <a:pPr marL="514350" indent="-514350" fontAlgn="auto">
              <a:spcAft>
                <a:spcPts val="0"/>
              </a:spcAft>
              <a:buFont typeface="+mj-lt"/>
              <a:buAutoNum type="arabicParenR"/>
            </a:pPr>
            <a:endParaRPr lang="cs-CZ" sz="3400" dirty="0"/>
          </a:p>
        </p:txBody>
      </p:sp>
    </p:spTree>
    <p:extLst>
      <p:ext uri="{BB962C8B-B14F-4D97-AF65-F5344CB8AC3E}">
        <p14:creationId xmlns:p14="http://schemas.microsoft.com/office/powerpoint/2010/main" val="2418007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688631"/>
          </a:xfrm>
          <a:prstGeom prst="rect">
            <a:avLst/>
          </a:prstGeom>
        </p:spPr>
        <p:txBody>
          <a:bodyPr vert="horz" lIns="91428" tIns="45715" rIns="91428" bIns="45715" rtlCol="0">
            <a:normAutofit fontScale="92500"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b="1" dirty="0" smtClean="0"/>
              <a:t>Principy participace</a:t>
            </a:r>
          </a:p>
          <a:p>
            <a:pPr marL="514350" indent="-514350" fontAlgn="auto">
              <a:spcAft>
                <a:spcPts val="0"/>
              </a:spcAft>
              <a:buFont typeface="+mj-lt"/>
              <a:buAutoNum type="arabicParenR" startAt="5"/>
            </a:pPr>
            <a:r>
              <a:rPr lang="cs-CZ" sz="2800" dirty="0"/>
              <a:t>Za občana obce se považuje uživatel s trvalým bydlištěm v dané obci k datu podání žádosti o dotaci/dar. V odůvodněných případech je rozhodující místo pobytu občana, nikoli adresa jeho trvalého bydliště.</a:t>
            </a:r>
          </a:p>
          <a:p>
            <a:pPr marL="514350" indent="-514350" fontAlgn="auto">
              <a:spcAft>
                <a:spcPts val="0"/>
              </a:spcAft>
              <a:buFont typeface="+mj-lt"/>
              <a:buAutoNum type="arabicParenR" startAt="5"/>
            </a:pPr>
            <a:r>
              <a:rPr lang="cs-CZ" sz="2800" dirty="0"/>
              <a:t>Každá obec se podílí na nákladech sociálních služeb poskytovaných jejím občanům nebo poskytovaných na jejím území.</a:t>
            </a:r>
          </a:p>
          <a:p>
            <a:pPr marL="514350" indent="-514350" fontAlgn="auto">
              <a:spcAft>
                <a:spcPts val="0"/>
              </a:spcAft>
              <a:buFont typeface="+mj-lt"/>
              <a:buAutoNum type="arabicParenR" startAt="5"/>
            </a:pPr>
            <a:r>
              <a:rPr lang="cs-CZ" sz="2800" dirty="0"/>
              <a:t>Poskytovatelé sociálních služeb poskytují obcím dostatek informací, ze kterých je možno odvodit objem práce vykonané, pro občany obce nebo na území obce.</a:t>
            </a:r>
          </a:p>
          <a:p>
            <a:pPr marL="514350" indent="-514350" fontAlgn="auto">
              <a:spcAft>
                <a:spcPts val="0"/>
              </a:spcAft>
              <a:buFont typeface="+mj-lt"/>
              <a:buAutoNum type="arabicParenR" startAt="5"/>
            </a:pPr>
            <a:r>
              <a:rPr lang="cs-CZ" sz="2800" dirty="0"/>
              <a:t>Výše participace na financování poskytovaných sociálních služeb navazuje na systém vyrovnávací platby garantovaný Zlínským krajem.</a:t>
            </a:r>
          </a:p>
          <a:p>
            <a:pPr marL="514350" indent="-514350" fontAlgn="auto">
              <a:spcAft>
                <a:spcPts val="0"/>
              </a:spcAft>
              <a:buFont typeface="+mj-lt"/>
              <a:buAutoNum type="arabicParenR" startAt="5"/>
            </a:pPr>
            <a:endParaRPr lang="cs-CZ" sz="2600" dirty="0" smtClean="0"/>
          </a:p>
          <a:p>
            <a:pPr marL="514350" indent="-514350" fontAlgn="auto">
              <a:spcAft>
                <a:spcPts val="0"/>
              </a:spcAft>
              <a:buFont typeface="+mj-lt"/>
              <a:buAutoNum type="arabicParenR" startAt="5"/>
            </a:pPr>
            <a:endParaRPr lang="cs-CZ" sz="26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1229147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688631"/>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Principy participace</a:t>
            </a:r>
          </a:p>
          <a:p>
            <a:pPr marL="514350" indent="-514350" fontAlgn="auto">
              <a:spcAft>
                <a:spcPts val="0"/>
              </a:spcAft>
              <a:buFont typeface="+mj-lt"/>
              <a:buAutoNum type="arabicParenR" startAt="9"/>
            </a:pPr>
            <a:r>
              <a:rPr lang="cs-CZ" sz="2600" dirty="0" smtClean="0"/>
              <a:t>Dotace </a:t>
            </a:r>
            <a:r>
              <a:rPr lang="cs-CZ" sz="2600" dirty="0"/>
              <a:t>poskytnutá na tyto služby bude součástí vyrovnávací platby ve smyslu krajského „Pověření</a:t>
            </a:r>
            <a:r>
              <a:rPr lang="cs-CZ" sz="2600" dirty="0" smtClean="0"/>
              <a:t>“.</a:t>
            </a:r>
            <a:endParaRPr lang="cs-CZ" sz="2600" dirty="0"/>
          </a:p>
          <a:p>
            <a:pPr marL="514350" indent="-514350" fontAlgn="auto">
              <a:spcAft>
                <a:spcPts val="0"/>
              </a:spcAft>
              <a:buFont typeface="+mj-lt"/>
              <a:buAutoNum type="arabicParenR" startAt="9"/>
            </a:pPr>
            <a:r>
              <a:rPr lang="cs-CZ" sz="2600" dirty="0"/>
              <a:t>Celkový objem financí z obecních rozpočtů představuje maximálně </a:t>
            </a:r>
            <a:r>
              <a:rPr lang="cs-CZ" sz="2600" dirty="0" smtClean="0"/>
              <a:t>10 % </a:t>
            </a:r>
            <a:r>
              <a:rPr lang="cs-CZ" sz="2600" dirty="0"/>
              <a:t>celkového rozpočtu sociálních služeb poskytovaných občanům obcí na </a:t>
            </a:r>
            <a:r>
              <a:rPr lang="cs-CZ" sz="2600" dirty="0" err="1"/>
              <a:t>Otrokovicku</a:t>
            </a:r>
            <a:r>
              <a:rPr lang="cs-CZ" sz="2600" dirty="0"/>
              <a:t> nebo na území obcí na </a:t>
            </a:r>
            <a:r>
              <a:rPr lang="cs-CZ" sz="2600" dirty="0" err="1"/>
              <a:t>Otrokovicku</a:t>
            </a:r>
            <a:r>
              <a:rPr lang="cs-CZ" sz="2600" dirty="0" smtClean="0"/>
              <a:t>.</a:t>
            </a:r>
          </a:p>
          <a:p>
            <a:pPr marL="514350" indent="-514350" fontAlgn="auto">
              <a:spcAft>
                <a:spcPts val="0"/>
              </a:spcAft>
              <a:buFont typeface="+mj-lt"/>
              <a:buAutoNum type="arabicParenR" startAt="9"/>
            </a:pPr>
            <a:r>
              <a:rPr lang="cs-CZ" sz="2600" dirty="0"/>
              <a:t>O výši konkrétní finanční podpory pro jednotlivé sociální služby rozhodují příslušné orgány obcí na základě žádostí poskytovatelů sociálních služeb.</a:t>
            </a:r>
          </a:p>
          <a:p>
            <a:pPr marL="514350" indent="-514350" fontAlgn="auto">
              <a:spcAft>
                <a:spcPts val="0"/>
              </a:spcAft>
              <a:buFont typeface="+mj-lt"/>
              <a:buAutoNum type="arabicParenR" startAt="9"/>
            </a:pPr>
            <a:endParaRPr lang="cs-CZ" sz="2800" dirty="0"/>
          </a:p>
          <a:p>
            <a:pPr marL="514350" indent="-514350" fontAlgn="auto">
              <a:spcAft>
                <a:spcPts val="0"/>
              </a:spcAft>
              <a:buFont typeface="+mj-lt"/>
              <a:buAutoNum type="arabicParenR" startAt="9"/>
            </a:pPr>
            <a:endParaRPr lang="cs-CZ" sz="2600" dirty="0" smtClean="0"/>
          </a:p>
          <a:p>
            <a:pPr marL="514350" indent="-514350" fontAlgn="auto">
              <a:spcAft>
                <a:spcPts val="0"/>
              </a:spcAft>
              <a:buFont typeface="+mj-lt"/>
              <a:buAutoNum type="arabicParenR" startAt="9"/>
            </a:pPr>
            <a:endParaRPr lang="cs-CZ" sz="2600" dirty="0" smtClean="0"/>
          </a:p>
          <a:p>
            <a:pPr marL="514350" indent="-514350" fontAlgn="auto">
              <a:spcAft>
                <a:spcPts val="0"/>
              </a:spcAft>
              <a:buFont typeface="+mj-lt"/>
              <a:buAutoNum type="arabicParenR" startAt="9"/>
            </a:pPr>
            <a:endParaRPr lang="cs-CZ" sz="3400" dirty="0"/>
          </a:p>
        </p:txBody>
      </p:sp>
    </p:spTree>
    <p:extLst>
      <p:ext uri="{BB962C8B-B14F-4D97-AF65-F5344CB8AC3E}">
        <p14:creationId xmlns:p14="http://schemas.microsoft.com/office/powerpoint/2010/main" val="1702396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a:pPr>
            <a:r>
              <a:rPr lang="cs-CZ" sz="2600" b="1" dirty="0" smtClean="0"/>
              <a:t>Vyčlenění financí v rozpočtu obcí</a:t>
            </a:r>
          </a:p>
          <a:p>
            <a:pPr marL="914349" lvl="1" indent="-514350" fontAlgn="auto">
              <a:spcAft>
                <a:spcPts val="0"/>
              </a:spcAft>
              <a:buFont typeface="Arial" panose="020B0604020202020204" pitchFamily="34" charset="0"/>
              <a:buChar char="•"/>
            </a:pPr>
            <a:r>
              <a:rPr lang="cs-CZ" sz="2200" dirty="0"/>
              <a:t>Aby bylo možno zajistit spolufinancování sociálních služeb z obecních rozpočtů, je nezbytné vyčlenit dostatečný objem peněz v návrhu rozpočtu každé obce na následující </a:t>
            </a:r>
            <a:r>
              <a:rPr lang="cs-CZ" sz="2200" dirty="0" smtClean="0"/>
              <a:t>rok.</a:t>
            </a:r>
          </a:p>
          <a:p>
            <a:pPr marL="914349" lvl="1" indent="-514350" fontAlgn="auto">
              <a:spcAft>
                <a:spcPts val="0"/>
              </a:spcAft>
              <a:buFont typeface="Arial" panose="020B0604020202020204" pitchFamily="34" charset="0"/>
              <a:buChar char="•"/>
            </a:pPr>
            <a:r>
              <a:rPr lang="cs-CZ" sz="2200" dirty="0"/>
              <a:t>Sociální odbor města Otrokovice zjistí do 15.9. příslušného roku předpokládanou výši žádostí o finanční prostředky na zajištění spolufinancování sociálních služeb na následující rok od jednotlivých poskytovatelů členěnou dle jednotlivých </a:t>
            </a:r>
            <a:r>
              <a:rPr lang="cs-CZ" sz="2200" dirty="0" smtClean="0"/>
              <a:t>obcí formou přehledné tabulky, kterou rozešle všem obcím.</a:t>
            </a:r>
          </a:p>
          <a:p>
            <a:pPr marL="914349" lvl="1" indent="-514350" fontAlgn="auto">
              <a:spcAft>
                <a:spcPts val="0"/>
              </a:spcAft>
              <a:buFont typeface="Arial" panose="020B0604020202020204" pitchFamily="34" charset="0"/>
              <a:buChar char="•"/>
            </a:pPr>
            <a:r>
              <a:rPr lang="cs-CZ" sz="2200" dirty="0" smtClean="0"/>
              <a:t>Tento </a:t>
            </a:r>
            <a:r>
              <a:rPr lang="cs-CZ" sz="2200" dirty="0"/>
              <a:t>dokument je pouze orientační a výše konkrétních požadavků v žádostech jednotlivých poskytovatelů může být odlišná. Je třeba počítat s tím, že systém nezahrnuje služby poskytovatelů, kteří působí v jiných regionech či krajích</a:t>
            </a:r>
            <a:r>
              <a:rPr lang="cs-CZ" sz="2200" dirty="0" smtClean="0"/>
              <a:t>.</a:t>
            </a:r>
          </a:p>
          <a:p>
            <a:pPr marL="914349" lvl="1" indent="-514350" fontAlgn="auto">
              <a:spcAft>
                <a:spcPts val="0"/>
              </a:spcAft>
              <a:buFont typeface="Arial" panose="020B0604020202020204" pitchFamily="34" charset="0"/>
              <a:buChar char="•"/>
            </a:pPr>
            <a:r>
              <a:rPr lang="cs-CZ" sz="2200" dirty="0"/>
              <a:t>O celkové výši financí vyčleněných v rozpočtu na sociální služby rozhodují orgány </a:t>
            </a:r>
            <a:r>
              <a:rPr lang="cs-CZ" sz="2200" dirty="0" smtClean="0"/>
              <a:t>obce.</a:t>
            </a:r>
            <a:endParaRPr lang="cs-CZ" sz="22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a:pPr>
            <a:endParaRPr lang="cs-CZ" sz="2600" dirty="0" smtClean="0"/>
          </a:p>
          <a:p>
            <a:pPr marL="514350" indent="-514350" fontAlgn="auto">
              <a:spcAft>
                <a:spcPts val="0"/>
              </a:spcAft>
              <a:buFont typeface="+mj-lt"/>
              <a:buAutoNum type="arabicParenR"/>
            </a:pPr>
            <a:endParaRPr lang="cs-CZ" sz="2600" dirty="0" smtClean="0"/>
          </a:p>
          <a:p>
            <a:pPr marL="514350" indent="-514350" fontAlgn="auto">
              <a:spcAft>
                <a:spcPts val="0"/>
              </a:spcAft>
              <a:buFont typeface="+mj-lt"/>
              <a:buAutoNum type="arabicParenR"/>
            </a:pPr>
            <a:endParaRPr lang="cs-CZ" sz="3400" dirty="0"/>
          </a:p>
        </p:txBody>
      </p:sp>
    </p:spTree>
    <p:extLst>
      <p:ext uri="{BB962C8B-B14F-4D97-AF65-F5344CB8AC3E}">
        <p14:creationId xmlns:p14="http://schemas.microsoft.com/office/powerpoint/2010/main" val="31602491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fontScale="92500"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startAt="2"/>
            </a:pPr>
            <a:r>
              <a:rPr lang="cs-CZ" sz="2600" b="1" dirty="0"/>
              <a:t>Podání </a:t>
            </a:r>
            <a:r>
              <a:rPr lang="cs-CZ" sz="2600" b="1" dirty="0" smtClean="0"/>
              <a:t>žádostí</a:t>
            </a:r>
          </a:p>
          <a:p>
            <a:pPr marL="914349" lvl="1" indent="-514350" fontAlgn="auto">
              <a:spcAft>
                <a:spcPts val="0"/>
              </a:spcAft>
              <a:buFont typeface="Arial" panose="020B0604020202020204" pitchFamily="34" charset="0"/>
              <a:buChar char="•"/>
            </a:pPr>
            <a:r>
              <a:rPr lang="cs-CZ" sz="2000" dirty="0"/>
              <a:t>Žádost o příspěvek z rozpočtu obce </a:t>
            </a:r>
            <a:r>
              <a:rPr lang="cs-CZ" sz="2000" dirty="0" smtClean="0"/>
              <a:t>je </a:t>
            </a:r>
            <a:r>
              <a:rPr lang="cs-CZ" sz="2000" dirty="0"/>
              <a:t>podávána na jednotném formuláři, který je připraven sociálním odborem Otrokovice a schválen Řídící skupinou KPSS pro příslušný </a:t>
            </a:r>
            <a:r>
              <a:rPr lang="cs-CZ" sz="2000" dirty="0" smtClean="0"/>
              <a:t>rok.</a:t>
            </a:r>
          </a:p>
          <a:p>
            <a:pPr marL="914349" lvl="1" indent="-514350" fontAlgn="auto">
              <a:spcAft>
                <a:spcPts val="0"/>
              </a:spcAft>
              <a:buFont typeface="Arial" panose="020B0604020202020204" pitchFamily="34" charset="0"/>
              <a:buChar char="•"/>
            </a:pPr>
            <a:r>
              <a:rPr lang="cs-CZ" sz="2000" dirty="0"/>
              <a:t>Formální náležitosti žádosti odpovídají textu zákona č. 250/2000 Sb., o rozpočtových pravidlech územních rozpočtů, ve znění pozdějších předpisů a navazují na systém vyrovnávací platby Zlínského kraje. Z žádosti musí být patrné, jaký je rozpočet služeb poskytovaných občanům obce nebo na území obce, jaký je předpokládaný počet jednotek poskytovaný občanům obce nebo na území obce, jaká je cena za jednotku služby, jaký je podíl obce na ceně jednotky služby a jaká je celková výše požadovaných finančních prostředků.</a:t>
            </a:r>
          </a:p>
          <a:p>
            <a:pPr marL="914349" lvl="1" indent="-514350" fontAlgn="auto">
              <a:spcAft>
                <a:spcPts val="0"/>
              </a:spcAft>
              <a:buFont typeface="Arial" panose="020B0604020202020204" pitchFamily="34" charset="0"/>
              <a:buChar char="•"/>
            </a:pPr>
            <a:r>
              <a:rPr lang="cs-CZ" sz="2000" dirty="0"/>
              <a:t>Termín podávání žádostí vyhlašuje každá obec </a:t>
            </a:r>
            <a:r>
              <a:rPr lang="cs-CZ" sz="2000" dirty="0" smtClean="0"/>
              <a:t>samostatně, zpravidla </a:t>
            </a:r>
            <a:r>
              <a:rPr lang="cs-CZ" sz="2000" dirty="0"/>
              <a:t>až po schválení rozpočtu, který určuje celkovou částku určenou na podporu sociálních služeb z rozpočtu </a:t>
            </a:r>
            <a:r>
              <a:rPr lang="cs-CZ" sz="2000" dirty="0" smtClean="0"/>
              <a:t>obce. Orgány </a:t>
            </a:r>
            <a:r>
              <a:rPr lang="cs-CZ" sz="2000" dirty="0"/>
              <a:t>obce na základě žádosti žadatele rozhodují o přidělení finančních prostředků formou </a:t>
            </a:r>
            <a:r>
              <a:rPr lang="cs-CZ" sz="2000" dirty="0" smtClean="0"/>
              <a:t>dotace či daru. </a:t>
            </a:r>
            <a:r>
              <a:rPr lang="cs-CZ" sz="2000" dirty="0"/>
              <a:t>Výši dotace/daru pro poskytovatele sociálních služeb schvalují orgány </a:t>
            </a:r>
            <a:r>
              <a:rPr lang="cs-CZ" sz="2000" dirty="0" smtClean="0"/>
              <a:t>obce.</a:t>
            </a:r>
          </a:p>
          <a:p>
            <a:pPr marL="514350" indent="-514350" fontAlgn="auto">
              <a:spcAft>
                <a:spcPts val="0"/>
              </a:spcAft>
              <a:buFont typeface="+mj-lt"/>
              <a:buAutoNum type="arabicParenR" startAt="2"/>
            </a:pPr>
            <a:endParaRPr lang="cs-CZ" sz="2600" dirty="0" smtClean="0"/>
          </a:p>
          <a:p>
            <a:pPr marL="514350" indent="-514350" fontAlgn="auto">
              <a:spcAft>
                <a:spcPts val="0"/>
              </a:spcAft>
              <a:buFont typeface="+mj-lt"/>
              <a:buAutoNum type="arabicParenR" startAt="2"/>
            </a:pPr>
            <a:endParaRPr lang="cs-CZ" sz="3400" dirty="0"/>
          </a:p>
        </p:txBody>
      </p:sp>
    </p:spTree>
    <p:extLst>
      <p:ext uri="{BB962C8B-B14F-4D97-AF65-F5344CB8AC3E}">
        <p14:creationId xmlns:p14="http://schemas.microsoft.com/office/powerpoint/2010/main" val="2291787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a:xfrm>
            <a:off x="0" y="423080"/>
            <a:ext cx="9144000" cy="413632"/>
          </a:xfrm>
        </p:spPr>
        <p:txBody>
          <a:bodyPr>
            <a:normAutofit fontScale="90000"/>
          </a:bodyPr>
          <a:lstStyle/>
          <a:p>
            <a:pPr>
              <a:lnSpc>
                <a:spcPct val="80000"/>
              </a:lnSpc>
              <a:defRPr/>
            </a:pPr>
            <a:r>
              <a:rPr lang="cs-CZ" altLang="cs-CZ" sz="3500" b="1" dirty="0">
                <a:effectLst>
                  <a:outerShdw blurRad="50800" dist="38100" dir="2700000" algn="tl" rotWithShape="0">
                    <a:prstClr val="black">
                      <a:alpha val="40000"/>
                    </a:prstClr>
                  </a:outerShdw>
                </a:effectLst>
              </a:rPr>
              <a:t>O </a:t>
            </a:r>
            <a:r>
              <a:rPr lang="cs-CZ" altLang="cs-CZ" sz="3600" b="1" dirty="0">
                <a:effectLst>
                  <a:outerShdw blurRad="50800" dist="38100" dir="2700000" algn="tl" rotWithShape="0">
                    <a:prstClr val="black">
                      <a:alpha val="40000"/>
                    </a:prstClr>
                  </a:outerShdw>
                </a:effectLst>
              </a:rPr>
              <a:t>NÁS   </a:t>
            </a:r>
            <a:r>
              <a:rPr lang="cs-CZ" altLang="cs-CZ" sz="3100" b="1" dirty="0"/>
              <a:t>ACCENDO - Centrum pro vědu a výzkum, z. ú.</a:t>
            </a:r>
          </a:p>
        </p:txBody>
      </p:sp>
      <p:sp>
        <p:nvSpPr>
          <p:cNvPr id="4099" name="Zástupný symbol pro obsah 2"/>
          <p:cNvSpPr>
            <a:spLocks noGrp="1"/>
          </p:cNvSpPr>
          <p:nvPr>
            <p:ph idx="1"/>
          </p:nvPr>
        </p:nvSpPr>
        <p:spPr>
          <a:xfrm>
            <a:off x="539552" y="980729"/>
            <a:ext cx="8424936" cy="5877272"/>
          </a:xfrm>
        </p:spPr>
        <p:txBody>
          <a:bodyPr>
            <a:noAutofit/>
          </a:bodyPr>
          <a:lstStyle/>
          <a:p>
            <a:pPr>
              <a:spcBef>
                <a:spcPts val="1200"/>
              </a:spcBef>
            </a:pPr>
            <a:r>
              <a:rPr lang="cs-CZ" altLang="cs-CZ" sz="2000" b="1" dirty="0"/>
              <a:t>Je vědecko-výzkumný ústav 1. stupně schválený poradním orgánem vlády: Radou pro výzkum, vývoj a inovace v ČR.</a:t>
            </a:r>
          </a:p>
          <a:p>
            <a:pPr>
              <a:spcBef>
                <a:spcPts val="1200"/>
              </a:spcBef>
            </a:pPr>
            <a:r>
              <a:rPr lang="cs-CZ" altLang="cs-CZ" sz="2000" dirty="0"/>
              <a:t>Realizujeme základní a aplikovaný výzkum pro potřeby výkonu činnosti veřejné správy při řízení správní, hospodářské a organizační činnosti státu. </a:t>
            </a:r>
          </a:p>
          <a:p>
            <a:pPr>
              <a:spcBef>
                <a:spcPts val="1200"/>
              </a:spcBef>
            </a:pPr>
            <a:r>
              <a:rPr lang="cs-CZ" altLang="cs-CZ" sz="2000" dirty="0"/>
              <a:t>Výsledky výzkumu aplikujeme do veřejných politik. Naplňujeme cíle Results Based Managementu, tzn. strategie a politiky orientované na výsledek. </a:t>
            </a:r>
          </a:p>
          <a:p>
            <a:pPr>
              <a:spcBef>
                <a:spcPts val="1200"/>
              </a:spcBef>
            </a:pPr>
            <a:r>
              <a:rPr lang="cs-CZ" altLang="cs-CZ" sz="2000" dirty="0"/>
              <a:t>V ACCENDU pracují senior a junior experti v oblastech sociálních, ekonomických, právních, environmentálních věd a informačních technologií. </a:t>
            </a:r>
          </a:p>
          <a:p>
            <a:pPr>
              <a:spcBef>
                <a:spcPts val="1200"/>
              </a:spcBef>
            </a:pPr>
            <a:r>
              <a:rPr lang="cs-CZ" altLang="cs-CZ" sz="2000" dirty="0"/>
              <a:t>Svou nezávislou činností jsme prvním českým vědecko-výzkumným ústavem v ČR sloužícím k prosazování veřejného zájmu státu na poli evropských hospodářských politik. </a:t>
            </a:r>
          </a:p>
          <a:p>
            <a:pPr>
              <a:spcBef>
                <a:spcPts val="1200"/>
              </a:spcBef>
            </a:pPr>
            <a:r>
              <a:rPr lang="cs-CZ" altLang="cs-CZ" sz="2000" dirty="0"/>
              <a:t>Našich služeb jako poradenského a evaluačního subjektu využívají Úřad vlády, ministerstva, jejich resortní organizace, kraje a obce. </a:t>
            </a:r>
          </a:p>
          <a:p>
            <a:pPr>
              <a:spcBef>
                <a:spcPts val="1200"/>
              </a:spcBef>
            </a:pPr>
            <a:r>
              <a:rPr lang="cs-CZ" altLang="cs-CZ" sz="2000" dirty="0"/>
              <a:t>Pracujeme na celém území ČR, rozvíjíme evropskou výzkumnou spolupráci a podílíme se na mezinárodních projektech v návaznosti na nové směry, strategie a předpisy Evropských společenství. </a:t>
            </a:r>
          </a:p>
        </p:txBody>
      </p:sp>
    </p:spTree>
    <p:extLst>
      <p:ext uri="{BB962C8B-B14F-4D97-AF65-F5344CB8AC3E}">
        <p14:creationId xmlns:p14="http://schemas.microsoft.com/office/powerpoint/2010/main" val="23148363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startAt="3"/>
            </a:pPr>
            <a:r>
              <a:rPr lang="cs-CZ" sz="2600" b="1" dirty="0" smtClean="0"/>
              <a:t>Platby</a:t>
            </a:r>
          </a:p>
          <a:p>
            <a:pPr marL="914349" lvl="1" indent="-514350" fontAlgn="auto">
              <a:spcAft>
                <a:spcPts val="0"/>
              </a:spcAft>
              <a:buFont typeface="Arial" panose="020B0604020202020204" pitchFamily="34" charset="0"/>
              <a:buChar char="•"/>
            </a:pPr>
            <a:r>
              <a:rPr lang="cs-CZ" sz="2200" dirty="0"/>
              <a:t>Obec s poskytovatelem sociálních služeb uzavírá smlouvu, která má náležitosti dle zákona č. 250/2000 Sb., o rozpočtových pravidlech územních rozpočtů, ve znění pozdějších předpisů. Obec může rozhodnout o tom, že finance pro sociální služby poskytne v jedné nebo ve více splátkách</a:t>
            </a:r>
            <a:r>
              <a:rPr lang="cs-CZ" sz="2200" dirty="0" smtClean="0"/>
              <a:t>.</a:t>
            </a:r>
          </a:p>
          <a:p>
            <a:pPr marL="914349" lvl="1" indent="-514350" fontAlgn="auto">
              <a:spcAft>
                <a:spcPts val="0"/>
              </a:spcAft>
              <a:buFont typeface="Arial" panose="020B0604020202020204" pitchFamily="34" charset="0"/>
              <a:buChar char="•"/>
            </a:pPr>
            <a:r>
              <a:rPr lang="cs-CZ" sz="2200" dirty="0"/>
              <a:t>V případě zálohových plateb je první část dotace ve výši </a:t>
            </a:r>
            <a:r>
              <a:rPr lang="cs-CZ" sz="2200" dirty="0" smtClean="0"/>
              <a:t>50 % </a:t>
            </a:r>
            <a:r>
              <a:rPr lang="cs-CZ" sz="2200" dirty="0"/>
              <a:t>schválené částky poskytována zpravidla do konce měsíce dubna příslušného </a:t>
            </a:r>
            <a:r>
              <a:rPr lang="cs-CZ" sz="2200" dirty="0" smtClean="0"/>
              <a:t>roku.</a:t>
            </a:r>
            <a:endParaRPr lang="cs-CZ" sz="22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3"/>
            </a:pPr>
            <a:endParaRPr lang="cs-CZ" sz="2600" dirty="0" smtClean="0"/>
          </a:p>
          <a:p>
            <a:pPr marL="514350" indent="-514350" fontAlgn="auto">
              <a:spcAft>
                <a:spcPts val="0"/>
              </a:spcAft>
              <a:buFont typeface="+mj-lt"/>
              <a:buAutoNum type="arabicParenR" startAt="3"/>
            </a:pPr>
            <a:endParaRPr lang="cs-CZ" sz="3400" dirty="0"/>
          </a:p>
        </p:txBody>
      </p:sp>
    </p:spTree>
    <p:extLst>
      <p:ext uri="{BB962C8B-B14F-4D97-AF65-F5344CB8AC3E}">
        <p14:creationId xmlns:p14="http://schemas.microsoft.com/office/powerpoint/2010/main" val="40862327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startAt="4"/>
            </a:pPr>
            <a:r>
              <a:rPr lang="cs-CZ" sz="2600" b="1" dirty="0" smtClean="0"/>
              <a:t>Vyúčtování dotace a informace o využití dotace</a:t>
            </a:r>
            <a:endParaRPr lang="cs-CZ" sz="2200" dirty="0" smtClean="0"/>
          </a:p>
          <a:p>
            <a:pPr marL="914349" lvl="1" indent="-514350" fontAlgn="auto">
              <a:spcAft>
                <a:spcPts val="0"/>
              </a:spcAft>
              <a:buFont typeface="Arial" panose="020B0604020202020204" pitchFamily="34" charset="0"/>
              <a:buChar char="•"/>
            </a:pPr>
            <a:r>
              <a:rPr lang="cs-CZ" sz="2200" dirty="0"/>
              <a:t>Každá obec si může nastavit pravidla pro vyúčtování dotace samostatně. Součástí vyúčtování je také přehled poskytnutých jednotek služby v uplynulém roce a informace o propagaci donora (obce) poskytovatelem sociální služby.</a:t>
            </a:r>
          </a:p>
          <a:p>
            <a:pPr marL="914349" lvl="1" indent="-514350" fontAlgn="auto">
              <a:spcAft>
                <a:spcPts val="0"/>
              </a:spcAft>
              <a:buFont typeface="Arial" panose="020B0604020202020204" pitchFamily="34" charset="0"/>
              <a:buChar char="•"/>
            </a:pPr>
            <a:r>
              <a:rPr lang="cs-CZ" sz="2200" dirty="0"/>
              <a:t>Dokládá se soupis položek, nikoli doklady nebo jejich kopie</a:t>
            </a:r>
            <a:r>
              <a:rPr lang="cs-CZ" sz="2200" dirty="0" smtClean="0"/>
              <a:t>.</a:t>
            </a:r>
          </a:p>
          <a:p>
            <a:pPr marL="914349" lvl="1" indent="-514350" fontAlgn="auto">
              <a:spcAft>
                <a:spcPts val="0"/>
              </a:spcAft>
              <a:buFont typeface="Arial" panose="020B0604020202020204" pitchFamily="34" charset="0"/>
              <a:buChar char="•"/>
            </a:pPr>
            <a:r>
              <a:rPr lang="cs-CZ" sz="2200" dirty="0"/>
              <a:t>V případě, že vzhledem k dotacím z obecních rozpočtů nastanou v průběhu čerpání podstatné změny, nejčastěji nárůst nebo úbytek klientů, je doporučeno, aby poskytovatel sociálních služeb vstoupil s jednotlivými obcemi v jednání, které případně vyústí v dohodu o dofinancování sociální služby nebo ve vrácení nevyčerpaných financí do obecního </a:t>
            </a:r>
            <a:r>
              <a:rPr lang="cs-CZ" sz="2200" dirty="0" smtClean="0"/>
              <a:t>rozpočtu.</a:t>
            </a:r>
            <a:endParaRPr lang="cs-CZ" sz="22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4"/>
            </a:pPr>
            <a:endParaRPr lang="cs-CZ" sz="3400" dirty="0"/>
          </a:p>
        </p:txBody>
      </p:sp>
    </p:spTree>
    <p:extLst>
      <p:ext uri="{BB962C8B-B14F-4D97-AF65-F5344CB8AC3E}">
        <p14:creationId xmlns:p14="http://schemas.microsoft.com/office/powerpoint/2010/main" val="41449036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startAt="4"/>
            </a:pPr>
            <a:r>
              <a:rPr lang="cs-CZ" sz="2600" b="1" dirty="0" smtClean="0"/>
              <a:t>Vyúčtování dotace a informace o využití dotace</a:t>
            </a:r>
            <a:endParaRPr lang="cs-CZ" sz="2200" dirty="0" smtClean="0"/>
          </a:p>
          <a:p>
            <a:pPr marL="399999" lvl="1" indent="0" fontAlgn="auto">
              <a:spcAft>
                <a:spcPts val="0"/>
              </a:spcAft>
              <a:buNone/>
            </a:pPr>
            <a:r>
              <a:rPr lang="cs-CZ" sz="2400" dirty="0" smtClean="0"/>
              <a:t>Způsobilé náklady:</a:t>
            </a:r>
          </a:p>
          <a:p>
            <a:pPr marL="1314349" lvl="2" indent="-514350" fontAlgn="auto">
              <a:spcAft>
                <a:spcPts val="0"/>
              </a:spcAft>
              <a:buFont typeface="Wingdings" panose="05000000000000000000" pitchFamily="2" charset="2"/>
              <a:buChar char="§"/>
            </a:pPr>
            <a:r>
              <a:rPr lang="cs-CZ" sz="2000" dirty="0"/>
              <a:t>osobní (mzdové) </a:t>
            </a:r>
            <a:r>
              <a:rPr lang="cs-CZ" sz="2000" dirty="0" smtClean="0"/>
              <a:t>náklady</a:t>
            </a:r>
          </a:p>
          <a:p>
            <a:pPr marL="1314349" lvl="2" indent="-514350" fontAlgn="auto">
              <a:spcAft>
                <a:spcPts val="0"/>
              </a:spcAft>
              <a:buFont typeface="Wingdings" panose="05000000000000000000" pitchFamily="2" charset="2"/>
              <a:buChar char="§"/>
            </a:pPr>
            <a:r>
              <a:rPr lang="cs-CZ" sz="2000" dirty="0"/>
              <a:t>n</a:t>
            </a:r>
            <a:r>
              <a:rPr lang="cs-CZ" sz="2000" dirty="0" smtClean="0"/>
              <a:t>ájemné</a:t>
            </a:r>
          </a:p>
          <a:p>
            <a:pPr marL="1314349" lvl="2" indent="-514350" fontAlgn="auto">
              <a:spcAft>
                <a:spcPts val="0"/>
              </a:spcAft>
              <a:buFont typeface="Wingdings" panose="05000000000000000000" pitchFamily="2" charset="2"/>
              <a:buChar char="§"/>
            </a:pPr>
            <a:r>
              <a:rPr lang="cs-CZ" sz="2000" dirty="0" smtClean="0"/>
              <a:t>úhrady </a:t>
            </a:r>
            <a:r>
              <a:rPr lang="cs-CZ" sz="2000" dirty="0"/>
              <a:t>za elektrickou energii, plyn, dodávky </a:t>
            </a:r>
            <a:r>
              <a:rPr lang="cs-CZ" sz="2000" dirty="0" smtClean="0"/>
              <a:t>tepla</a:t>
            </a:r>
          </a:p>
          <a:p>
            <a:pPr marL="1314349" lvl="2" indent="-514350" fontAlgn="auto">
              <a:spcAft>
                <a:spcPts val="0"/>
              </a:spcAft>
              <a:buFont typeface="Wingdings" panose="05000000000000000000" pitchFamily="2" charset="2"/>
              <a:buChar char="§"/>
            </a:pPr>
            <a:r>
              <a:rPr lang="cs-CZ" sz="2000" dirty="0" smtClean="0"/>
              <a:t>vodné</a:t>
            </a:r>
            <a:r>
              <a:rPr lang="cs-CZ" sz="2000" dirty="0"/>
              <a:t>, </a:t>
            </a:r>
            <a:r>
              <a:rPr lang="cs-CZ" sz="2000" dirty="0" smtClean="0"/>
              <a:t>stočné</a:t>
            </a:r>
            <a:endParaRPr lang="cs-CZ" sz="2000" dirty="0"/>
          </a:p>
          <a:p>
            <a:pPr marL="1314349" lvl="2" indent="-514350" fontAlgn="auto">
              <a:spcAft>
                <a:spcPts val="0"/>
              </a:spcAft>
              <a:buFont typeface="Wingdings" panose="05000000000000000000" pitchFamily="2" charset="2"/>
              <a:buChar char="§"/>
            </a:pPr>
            <a:r>
              <a:rPr lang="cs-CZ" sz="2000" dirty="0" smtClean="0"/>
              <a:t>další </a:t>
            </a:r>
            <a:r>
              <a:rPr lang="cs-CZ" sz="2000" dirty="0"/>
              <a:t>služby spojené s užíváním nebytových </a:t>
            </a:r>
            <a:r>
              <a:rPr lang="cs-CZ" sz="2000" dirty="0" smtClean="0"/>
              <a:t>prostor</a:t>
            </a:r>
          </a:p>
          <a:p>
            <a:pPr marL="1314349" lvl="2" indent="-514350" fontAlgn="auto">
              <a:spcAft>
                <a:spcPts val="0"/>
              </a:spcAft>
              <a:buFont typeface="Wingdings" panose="05000000000000000000" pitchFamily="2" charset="2"/>
              <a:buChar char="§"/>
            </a:pPr>
            <a:r>
              <a:rPr lang="cs-CZ" sz="2000" dirty="0" smtClean="0"/>
              <a:t>opravy </a:t>
            </a:r>
            <a:r>
              <a:rPr lang="cs-CZ" sz="2000" dirty="0"/>
              <a:t>a udržování majetku organizace a pronajatého majetku sloužícího k zajištění hlavní nebo základní </a:t>
            </a:r>
            <a:r>
              <a:rPr lang="cs-CZ" sz="2000" dirty="0" smtClean="0"/>
              <a:t>činnosti</a:t>
            </a:r>
            <a:endParaRPr lang="cs-CZ" sz="2000" dirty="0"/>
          </a:p>
          <a:p>
            <a:pPr marL="1314349" lvl="2" indent="-514350" fontAlgn="auto">
              <a:spcAft>
                <a:spcPts val="0"/>
              </a:spcAft>
              <a:buFont typeface="Wingdings" panose="05000000000000000000" pitchFamily="2" charset="2"/>
              <a:buChar char="§"/>
            </a:pPr>
            <a:r>
              <a:rPr lang="cs-CZ" sz="2000" dirty="0"/>
              <a:t>c</a:t>
            </a:r>
            <a:r>
              <a:rPr lang="cs-CZ" sz="2000" dirty="0" smtClean="0"/>
              <a:t>estovné</a:t>
            </a:r>
          </a:p>
          <a:p>
            <a:pPr marL="1314349" lvl="2" indent="-514350" fontAlgn="auto">
              <a:spcAft>
                <a:spcPts val="0"/>
              </a:spcAft>
              <a:buFont typeface="Wingdings" panose="05000000000000000000" pitchFamily="2" charset="2"/>
              <a:buChar char="§"/>
            </a:pPr>
            <a:r>
              <a:rPr lang="cs-CZ" sz="2000" dirty="0" smtClean="0"/>
              <a:t>nákup </a:t>
            </a:r>
            <a:r>
              <a:rPr lang="cs-CZ" sz="2000" dirty="0"/>
              <a:t>materiálu a služeb potřebných pro uvedený </a:t>
            </a:r>
            <a:r>
              <a:rPr lang="cs-CZ" sz="2000" dirty="0" smtClean="0"/>
              <a:t>účel</a:t>
            </a:r>
          </a:p>
          <a:p>
            <a:pPr marL="1314349" lvl="2" indent="-514350" fontAlgn="auto">
              <a:spcAft>
                <a:spcPts val="0"/>
              </a:spcAft>
              <a:buFont typeface="Wingdings" panose="05000000000000000000" pitchFamily="2" charset="2"/>
              <a:buChar char="§"/>
            </a:pPr>
            <a:r>
              <a:rPr lang="cs-CZ" sz="2000" dirty="0" smtClean="0"/>
              <a:t>drobný </a:t>
            </a:r>
            <a:r>
              <a:rPr lang="cs-CZ" sz="2000" dirty="0"/>
              <a:t>hmotný dlouhodobý majetek</a:t>
            </a:r>
          </a:p>
          <a:p>
            <a:pPr marL="1314349" lvl="2" indent="-514350" fontAlgn="auto">
              <a:spcAft>
                <a:spcPts val="0"/>
              </a:spcAft>
            </a:pP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4"/>
            </a:pPr>
            <a:endParaRPr lang="cs-CZ" sz="3400" dirty="0"/>
          </a:p>
        </p:txBody>
      </p:sp>
    </p:spTree>
    <p:extLst>
      <p:ext uri="{BB962C8B-B14F-4D97-AF65-F5344CB8AC3E}">
        <p14:creationId xmlns:p14="http://schemas.microsoft.com/office/powerpoint/2010/main" val="40004179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startAt="4"/>
            </a:pPr>
            <a:r>
              <a:rPr lang="cs-CZ" sz="2600" b="1" dirty="0" smtClean="0"/>
              <a:t>Vyúčtování dotace a informace o využití dotace</a:t>
            </a:r>
            <a:endParaRPr lang="cs-CZ" sz="2200" dirty="0" smtClean="0"/>
          </a:p>
          <a:p>
            <a:pPr marL="399999" lvl="1" indent="0" fontAlgn="auto">
              <a:spcAft>
                <a:spcPts val="0"/>
              </a:spcAft>
              <a:buNone/>
            </a:pPr>
            <a:r>
              <a:rPr lang="cs-CZ" sz="2400" dirty="0" smtClean="0"/>
              <a:t>Výpočet dotace:</a:t>
            </a:r>
          </a:p>
          <a:p>
            <a:pPr marL="1314349" lvl="2" indent="-514350" fontAlgn="auto">
              <a:spcAft>
                <a:spcPts val="0"/>
              </a:spcAft>
            </a:pPr>
            <a:r>
              <a:rPr lang="cs-CZ" sz="2000" dirty="0"/>
              <a:t>Pokud </a:t>
            </a:r>
            <a:r>
              <a:rPr lang="cs-CZ" sz="2000" dirty="0" smtClean="0"/>
              <a:t>je celková </a:t>
            </a:r>
            <a:r>
              <a:rPr lang="cs-CZ" sz="2000" dirty="0"/>
              <a:t>částka všech žádostí </a:t>
            </a:r>
            <a:r>
              <a:rPr lang="cs-CZ" sz="2000" dirty="0" smtClean="0"/>
              <a:t>vyšší </a:t>
            </a:r>
            <a:r>
              <a:rPr lang="cs-CZ" sz="2000" dirty="0"/>
              <a:t>než celkový rozpočet </a:t>
            </a:r>
            <a:r>
              <a:rPr lang="cs-CZ" sz="2000" dirty="0" smtClean="0"/>
              <a:t>Výzvy pro daný rok, krátí </a:t>
            </a:r>
            <a:r>
              <a:rPr lang="cs-CZ" sz="2000" dirty="0"/>
              <a:t>se všechny přidělené dotace ve stejném poměru</a:t>
            </a:r>
            <a:r>
              <a:rPr lang="cs-CZ" sz="2000" dirty="0" smtClean="0"/>
              <a:t>.</a:t>
            </a:r>
            <a:endParaRPr lang="cs-CZ" sz="2000" dirty="0"/>
          </a:p>
          <a:p>
            <a:pPr marL="1314349" lvl="2" indent="-514350" fontAlgn="auto">
              <a:spcAft>
                <a:spcPts val="0"/>
              </a:spcAft>
            </a:pPr>
            <a:r>
              <a:rPr lang="cs-CZ" sz="2000" dirty="0"/>
              <a:t>Tzn., že suma dotací nikdy nepřekročí plánovanou alokaci.</a:t>
            </a:r>
          </a:p>
          <a:p>
            <a:pPr marL="1314349" lvl="2" indent="-514350" fontAlgn="auto">
              <a:spcAft>
                <a:spcPts val="0"/>
              </a:spcAft>
            </a:pPr>
            <a:r>
              <a:rPr lang="cs-CZ" sz="2000" dirty="0"/>
              <a:t>Největší místní organizace SENIOR Otrokovice </a:t>
            </a:r>
            <a:r>
              <a:rPr lang="cs-CZ" sz="2000" dirty="0" err="1"/>
              <a:t>p.o</a:t>
            </a:r>
            <a:r>
              <a:rPr lang="cs-CZ" sz="2000" dirty="0"/>
              <a:t>., má z městského rozpočtu svůj vlastní příspěvek zřizovatele a Výzvy se neúčastní</a:t>
            </a:r>
            <a:r>
              <a:rPr lang="cs-CZ" sz="2000" dirty="0" smtClean="0"/>
              <a:t>.</a:t>
            </a:r>
          </a:p>
          <a:p>
            <a:pPr marL="399999" lvl="1" indent="0" fontAlgn="auto">
              <a:spcAft>
                <a:spcPts val="0"/>
              </a:spcAft>
              <a:buNone/>
            </a:pPr>
            <a:r>
              <a:rPr lang="cs-CZ" sz="2400" dirty="0"/>
              <a:t>Výpočet </a:t>
            </a:r>
            <a:r>
              <a:rPr lang="cs-CZ" sz="2400" dirty="0" smtClean="0"/>
              <a:t>– jednotky:</a:t>
            </a:r>
            <a:endParaRPr lang="cs-CZ" sz="2400" dirty="0"/>
          </a:p>
          <a:p>
            <a:pPr marL="1314349" lvl="2" indent="-514350" fontAlgn="auto">
              <a:spcAft>
                <a:spcPts val="0"/>
              </a:spcAft>
            </a:pPr>
            <a:r>
              <a:rPr lang="cs-CZ" sz="2000" dirty="0"/>
              <a:t>Pobytové služby – lůžkoden</a:t>
            </a:r>
          </a:p>
          <a:p>
            <a:pPr marL="1314349" lvl="2" indent="-514350" fontAlgn="auto">
              <a:spcAft>
                <a:spcPts val="0"/>
              </a:spcAft>
            </a:pPr>
            <a:r>
              <a:rPr lang="cs-CZ" sz="2000" dirty="0"/>
              <a:t>Azylové domy pro rodiče s dětmi – </a:t>
            </a:r>
            <a:r>
              <a:rPr lang="cs-CZ" sz="2000" dirty="0" err="1"/>
              <a:t>bytoden</a:t>
            </a:r>
            <a:endParaRPr lang="cs-CZ" sz="2000" dirty="0"/>
          </a:p>
          <a:p>
            <a:pPr marL="1314349" lvl="2" indent="-514350" fontAlgn="auto">
              <a:spcAft>
                <a:spcPts val="0"/>
              </a:spcAft>
            </a:pPr>
            <a:r>
              <a:rPr lang="cs-CZ" sz="2000" dirty="0"/>
              <a:t>Terénní služby – hodina</a:t>
            </a:r>
          </a:p>
          <a:p>
            <a:pPr marL="1314349" lvl="2" indent="-514350" fontAlgn="auto">
              <a:spcAft>
                <a:spcPts val="0"/>
              </a:spcAft>
            </a:pPr>
            <a:r>
              <a:rPr lang="cs-CZ" sz="2000" dirty="0"/>
              <a:t>Ambulantní služby </a:t>
            </a:r>
            <a:r>
              <a:rPr lang="cs-CZ" sz="2000" dirty="0" smtClean="0"/>
              <a:t>– </a:t>
            </a:r>
            <a:r>
              <a:rPr lang="cs-CZ" sz="2000" dirty="0" err="1" smtClean="0"/>
              <a:t>osobohodina</a:t>
            </a:r>
            <a:endParaRPr lang="cs-CZ" sz="2000" dirty="0"/>
          </a:p>
          <a:p>
            <a:pPr marL="1314349" lvl="2" indent="-514350" fontAlgn="auto">
              <a:spcAft>
                <a:spcPts val="0"/>
              </a:spcAft>
            </a:pPr>
            <a:endParaRPr lang="cs-CZ" sz="2000" dirty="0"/>
          </a:p>
          <a:p>
            <a:pPr marL="1314349" lvl="2" indent="-514350" fontAlgn="auto">
              <a:spcAft>
                <a:spcPts val="0"/>
              </a:spcAft>
            </a:pP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4"/>
            </a:pPr>
            <a:endParaRPr lang="cs-CZ" sz="3400" dirty="0"/>
          </a:p>
        </p:txBody>
      </p:sp>
    </p:spTree>
    <p:extLst>
      <p:ext uri="{BB962C8B-B14F-4D97-AF65-F5344CB8AC3E}">
        <p14:creationId xmlns:p14="http://schemas.microsoft.com/office/powerpoint/2010/main" val="1808505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Pravidla a postupy participace</a:t>
            </a:r>
          </a:p>
          <a:p>
            <a:pPr marL="514350" indent="-514350" fontAlgn="auto">
              <a:spcAft>
                <a:spcPts val="0"/>
              </a:spcAft>
              <a:buFont typeface="+mj-lt"/>
              <a:buAutoNum type="arabicParenR" startAt="5"/>
            </a:pPr>
            <a:r>
              <a:rPr lang="cs-CZ" sz="2600" b="1" dirty="0" smtClean="0"/>
              <a:t>Specifika</a:t>
            </a:r>
          </a:p>
          <a:p>
            <a:pPr marL="914349" lvl="1" indent="-514350" fontAlgn="auto">
              <a:spcAft>
                <a:spcPts val="0"/>
              </a:spcAft>
              <a:buFont typeface="Arial" panose="020B0604020202020204" pitchFamily="34" charset="0"/>
              <a:buChar char="•"/>
            </a:pPr>
            <a:r>
              <a:rPr lang="cs-CZ" sz="2000" dirty="0"/>
              <a:t>Bezdomovec je místní tam, kde se nachází (místo trvalého bydliště není podstatné</a:t>
            </a:r>
            <a:r>
              <a:rPr lang="cs-CZ" sz="2000" dirty="0" smtClean="0"/>
              <a:t>).</a:t>
            </a:r>
          </a:p>
          <a:p>
            <a:pPr marL="914349" lvl="1" indent="-514350" fontAlgn="auto">
              <a:spcAft>
                <a:spcPts val="0"/>
              </a:spcAft>
              <a:buFont typeface="Arial" panose="020B0604020202020204" pitchFamily="34" charset="0"/>
              <a:buChar char="•"/>
            </a:pPr>
            <a:r>
              <a:rPr lang="cs-CZ" sz="2000" dirty="0" smtClean="0"/>
              <a:t>U </a:t>
            </a:r>
            <a:r>
              <a:rPr lang="cs-CZ" sz="2000" dirty="0"/>
              <a:t>nízkoprahových služeb, které nesledují, odkud klienti jsou, je poměr podílů jednotlivých měst určen kvalifikovaným odhadem a následnou dohodou (např. K-centrum ve Zlíně </a:t>
            </a:r>
            <a:r>
              <a:rPr lang="cs-CZ" sz="2000" dirty="0" smtClean="0"/>
              <a:t>80 % </a:t>
            </a:r>
            <a:r>
              <a:rPr lang="cs-CZ" sz="2000" dirty="0"/>
              <a:t>zlínských, </a:t>
            </a:r>
            <a:r>
              <a:rPr lang="cs-CZ" sz="2000" dirty="0" smtClean="0"/>
              <a:t>15 % </a:t>
            </a:r>
            <a:r>
              <a:rPr lang="cs-CZ" sz="2000" dirty="0"/>
              <a:t>otrokovických a </a:t>
            </a:r>
            <a:r>
              <a:rPr lang="cs-CZ" sz="2000" dirty="0" smtClean="0"/>
              <a:t>5 % </a:t>
            </a:r>
            <a:r>
              <a:rPr lang="cs-CZ" sz="2000" dirty="0"/>
              <a:t>ostatních klientů</a:t>
            </a:r>
            <a:r>
              <a:rPr lang="cs-CZ" sz="2000" dirty="0" smtClean="0"/>
              <a:t>).</a:t>
            </a:r>
            <a:endParaRPr lang="cs-CZ" sz="2000" dirty="0"/>
          </a:p>
          <a:p>
            <a:pPr marL="914349" lvl="1" indent="-514350" fontAlgn="auto">
              <a:spcAft>
                <a:spcPts val="0"/>
              </a:spcAft>
              <a:buFont typeface="Arial" panose="020B0604020202020204" pitchFamily="34" charset="0"/>
              <a:buChar char="•"/>
            </a:pPr>
            <a:endParaRPr lang="cs-CZ" sz="2000" dirty="0"/>
          </a:p>
          <a:p>
            <a:pPr marL="914349" lvl="1" indent="-514350" fontAlgn="auto">
              <a:spcAft>
                <a:spcPts val="0"/>
              </a:spcAft>
              <a:buFont typeface="Arial" panose="020B0604020202020204" pitchFamily="34" charset="0"/>
              <a:buChar char="•"/>
            </a:pPr>
            <a:endParaRPr lang="cs-CZ" sz="2000" dirty="0" smtClean="0"/>
          </a:p>
          <a:p>
            <a:pPr marL="1314349" lvl="2" indent="-514350" fontAlgn="auto">
              <a:spcAft>
                <a:spcPts val="0"/>
              </a:spcAft>
            </a:pP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3544251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Systém financování sociálních služeb na </a:t>
            </a:r>
            <a:r>
              <a:rPr lang="cs-CZ" dirty="0" err="1"/>
              <a:t>Otrokovicku</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Souhrn</a:t>
            </a:r>
          </a:p>
          <a:p>
            <a:pPr marL="914349" lvl="1" indent="-514350" fontAlgn="auto">
              <a:spcAft>
                <a:spcPts val="0"/>
              </a:spcAft>
              <a:buFont typeface="Arial" panose="020B0604020202020204" pitchFamily="34" charset="0"/>
              <a:buChar char="•"/>
            </a:pPr>
            <a:r>
              <a:rPr lang="cs-CZ" sz="2600" dirty="0"/>
              <a:t>Systém je jednoduchý, předvídatelný a pro obce spravedlivý v tom, že všechny platí za stejné služby stejnou výši dotace.</a:t>
            </a:r>
          </a:p>
          <a:p>
            <a:pPr marL="914349" lvl="1" indent="-514350" fontAlgn="auto">
              <a:spcAft>
                <a:spcPts val="0"/>
              </a:spcAft>
              <a:buFont typeface="Arial" panose="020B0604020202020204" pitchFamily="34" charset="0"/>
              <a:buChar char="•"/>
            </a:pPr>
            <a:r>
              <a:rPr lang="cs-CZ" sz="2600" dirty="0"/>
              <a:t>Zároveň se dobře kontroluje, protože údaje, které </a:t>
            </a:r>
            <a:r>
              <a:rPr lang="cs-CZ" sz="2600" dirty="0" smtClean="0"/>
              <a:t>jsou potřebné </a:t>
            </a:r>
            <a:r>
              <a:rPr lang="cs-CZ" sz="2600" dirty="0"/>
              <a:t>pro </a:t>
            </a:r>
            <a:r>
              <a:rPr lang="cs-CZ" sz="2600" dirty="0" smtClean="0"/>
              <a:t>výpočet, </a:t>
            </a:r>
            <a:r>
              <a:rPr lang="cs-CZ" sz="2600" dirty="0"/>
              <a:t>jsou doložitelné – žadatelé nepotřebují žádný zvláštní sběr dat – minimum administrativy.</a:t>
            </a:r>
          </a:p>
          <a:p>
            <a:pPr marL="914349" lvl="1" indent="-514350" fontAlgn="auto">
              <a:spcAft>
                <a:spcPts val="0"/>
              </a:spcAft>
              <a:buFont typeface="Arial" panose="020B0604020202020204" pitchFamily="34" charset="0"/>
              <a:buChar char="•"/>
            </a:pPr>
            <a:r>
              <a:rPr lang="cs-CZ" sz="2600" dirty="0"/>
              <a:t>Základem fungování je vzájemná důvěra a jistá dávka velkorysosti, nikoli však bezbřehá</a:t>
            </a:r>
            <a:r>
              <a:rPr lang="cs-CZ" sz="2600" dirty="0" smtClean="0"/>
              <a:t>.</a:t>
            </a:r>
            <a:endParaRPr lang="cs-CZ" sz="2600" dirty="0"/>
          </a:p>
          <a:p>
            <a:pPr marL="914349" lvl="1" indent="-514350" fontAlgn="auto">
              <a:spcAft>
                <a:spcPts val="0"/>
              </a:spcAft>
              <a:buFont typeface="Arial" panose="020B0604020202020204" pitchFamily="34" charset="0"/>
              <a:buChar char="•"/>
            </a:pPr>
            <a:endParaRPr lang="cs-CZ" sz="2000" dirty="0" smtClean="0"/>
          </a:p>
          <a:p>
            <a:pPr marL="1314349" lvl="2" indent="-514350" fontAlgn="auto">
              <a:spcAft>
                <a:spcPts val="0"/>
              </a:spcAft>
            </a:pP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3932511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Memorandum o </a:t>
            </a:r>
            <a:r>
              <a:rPr lang="cs-CZ" sz="3000" b="1" dirty="0"/>
              <a:t>společném postupu při zajištění spolufinancování sociálních služeb z rozpočtu obcí </a:t>
            </a:r>
            <a:endParaRPr lang="cs-CZ" sz="2600" dirty="0" smtClean="0"/>
          </a:p>
          <a:p>
            <a:pPr marL="914349" lvl="1" indent="-514350" fontAlgn="auto">
              <a:spcAft>
                <a:spcPts val="0"/>
              </a:spcAft>
              <a:buFont typeface="Arial" panose="020B0604020202020204" pitchFamily="34" charset="0"/>
              <a:buChar char="•"/>
            </a:pPr>
            <a:r>
              <a:rPr lang="cs-CZ" sz="2600" dirty="0" smtClean="0"/>
              <a:t>Uzavřeno v roce 2020 mezi </a:t>
            </a:r>
            <a:r>
              <a:rPr lang="cs-CZ" sz="2600" dirty="0"/>
              <a:t>Městem </a:t>
            </a:r>
            <a:r>
              <a:rPr lang="cs-CZ" sz="2600" dirty="0" smtClean="0"/>
              <a:t>Vsetín jako ORP, </a:t>
            </a:r>
            <a:r>
              <a:rPr lang="cs-CZ" sz="2600" dirty="0"/>
              <a:t>Sdružením obcí </a:t>
            </a:r>
            <a:r>
              <a:rPr lang="cs-CZ" sz="2600" dirty="0" err="1"/>
              <a:t>Hornolidečska</a:t>
            </a:r>
            <a:r>
              <a:rPr lang="cs-CZ" sz="2600" dirty="0"/>
              <a:t>, Sdružením pro rozvoj mikroregionu Střední Vsetínsko a obcí Janová.</a:t>
            </a:r>
            <a:endParaRPr lang="cs-CZ" sz="2600" dirty="0" smtClean="0"/>
          </a:p>
          <a:p>
            <a:pPr marL="914349" lvl="1" indent="-514350" fontAlgn="auto">
              <a:spcAft>
                <a:spcPts val="0"/>
              </a:spcAft>
              <a:buFont typeface="Arial" panose="020B0604020202020204" pitchFamily="34" charset="0"/>
              <a:buChar char="•"/>
            </a:pPr>
            <a:r>
              <a:rPr lang="cs-CZ" sz="2600" dirty="0" smtClean="0"/>
              <a:t>Společná odpovědnost </a:t>
            </a:r>
            <a:r>
              <a:rPr lang="cs-CZ" sz="2600" dirty="0"/>
              <a:t>za spoluvytváření podmínek pro zajištění dostupnosti </a:t>
            </a:r>
            <a:r>
              <a:rPr lang="cs-CZ" sz="2600" dirty="0" smtClean="0"/>
              <a:t>poskytování </a:t>
            </a:r>
            <a:r>
              <a:rPr lang="cs-CZ" sz="2600" dirty="0"/>
              <a:t>sociálních služeb na území své působnosti a </a:t>
            </a:r>
            <a:r>
              <a:rPr lang="cs-CZ" sz="2600" dirty="0" smtClean="0"/>
              <a:t>společného </a:t>
            </a:r>
            <a:r>
              <a:rPr lang="cs-CZ" sz="2600" dirty="0"/>
              <a:t>zájmu na vytvoření platformy účinné spolupráce při zajištění spolufinancování </a:t>
            </a:r>
            <a:r>
              <a:rPr lang="cs-CZ" sz="2600" dirty="0" smtClean="0"/>
              <a:t>sociálních </a:t>
            </a:r>
            <a:r>
              <a:rPr lang="cs-CZ" sz="2600" dirty="0"/>
              <a:t>služeb z územních rozpočtů.</a:t>
            </a:r>
          </a:p>
          <a:p>
            <a:pPr marL="914349" lvl="1" indent="-514350" fontAlgn="auto">
              <a:spcAft>
                <a:spcPts val="0"/>
              </a:spcAft>
              <a:buFont typeface="Arial" panose="020B0604020202020204" pitchFamily="34" charset="0"/>
              <a:buChar char="•"/>
            </a:pPr>
            <a:r>
              <a:rPr lang="cs-CZ" sz="2600" dirty="0"/>
              <a:t>Deklarace společného postupu při zajištění spolufinancování sociálních </a:t>
            </a:r>
            <a:r>
              <a:rPr lang="cs-CZ" sz="2600" dirty="0" smtClean="0"/>
              <a:t>služeb </a:t>
            </a:r>
            <a:r>
              <a:rPr lang="cs-CZ" sz="2600" dirty="0"/>
              <a:t>z rozpočtu </a:t>
            </a:r>
            <a:r>
              <a:rPr lang="cs-CZ" sz="2600" dirty="0" smtClean="0"/>
              <a:t>obcí.</a:t>
            </a:r>
            <a:endParaRPr lang="cs-CZ" sz="2600" dirty="0"/>
          </a:p>
          <a:p>
            <a:pPr marL="914349" lvl="1" indent="-514350" fontAlgn="auto">
              <a:spcAft>
                <a:spcPts val="0"/>
              </a:spcAft>
              <a:buFont typeface="Arial" panose="020B0604020202020204" pitchFamily="34" charset="0"/>
              <a:buChar char="•"/>
            </a:pPr>
            <a:endParaRPr lang="cs-CZ" sz="2000" dirty="0" smtClean="0"/>
          </a:p>
          <a:p>
            <a:pPr marL="1314349" lvl="2" indent="-514350" fontAlgn="auto">
              <a:spcAft>
                <a:spcPts val="0"/>
              </a:spcAft>
            </a:pP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3538310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fontScale="77500" lnSpcReduction="2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3000" b="1" dirty="0" smtClean="0"/>
              <a:t>Fond sociálních služeb a dotační program</a:t>
            </a:r>
            <a:endParaRPr lang="cs-CZ" sz="2600" dirty="0" smtClean="0"/>
          </a:p>
          <a:p>
            <a:pPr marL="914349" lvl="1" indent="-514350" fontAlgn="auto">
              <a:spcAft>
                <a:spcPts val="0"/>
              </a:spcAft>
              <a:buFont typeface="Arial" panose="020B0604020202020204" pitchFamily="34" charset="0"/>
              <a:buChar char="•"/>
            </a:pPr>
            <a:r>
              <a:rPr lang="cs-CZ" sz="2600" dirty="0" smtClean="0"/>
              <a:t>Účel Fondu = zajištění dostupnosti a udržitelnosti sociálních služeb poskytujících služby obyvatelům obcí, které se zapojily do spolufinancování sociálních služeb v ORP Vsetín a obcí připojených pro příslušný kalendářní rok, s cílem poskytování pomoci a podpory fyzickým osobám v nepříznivé sociální situaci.</a:t>
            </a:r>
          </a:p>
          <a:p>
            <a:pPr marL="914349" lvl="1" indent="-514350" fontAlgn="auto">
              <a:spcAft>
                <a:spcPts val="0"/>
              </a:spcAft>
              <a:buFont typeface="Arial" panose="020B0604020202020204" pitchFamily="34" charset="0"/>
              <a:buChar char="•"/>
            </a:pPr>
            <a:r>
              <a:rPr lang="cs-CZ" sz="2600" dirty="0" smtClean="0"/>
              <a:t>Jako iniciativní a kontrolní orgán při hospodaření s Fondem byl zřízen Výbor </a:t>
            </a:r>
            <a:r>
              <a:rPr lang="cs-CZ" sz="2600" dirty="0"/>
              <a:t>sociálních </a:t>
            </a:r>
            <a:r>
              <a:rPr lang="cs-CZ" sz="2600" dirty="0" smtClean="0"/>
              <a:t>služeb, složený </a:t>
            </a:r>
            <a:r>
              <a:rPr lang="cs-CZ" sz="2600" dirty="0"/>
              <a:t>ze zástupců Města Vsetín, </a:t>
            </a:r>
            <a:r>
              <a:rPr lang="cs-CZ" sz="2600" dirty="0" smtClean="0"/>
              <a:t>Sdružení </a:t>
            </a:r>
            <a:r>
              <a:rPr lang="cs-CZ" sz="2600" dirty="0"/>
              <a:t>obcí </a:t>
            </a:r>
            <a:r>
              <a:rPr lang="cs-CZ" sz="2600" dirty="0" err="1"/>
              <a:t>Hornolidečska</a:t>
            </a:r>
            <a:r>
              <a:rPr lang="cs-CZ" sz="2600" dirty="0"/>
              <a:t> a obce Janová; doporučení Výboru budou předkládána </a:t>
            </a:r>
            <a:r>
              <a:rPr lang="cs-CZ" sz="2600" dirty="0" smtClean="0"/>
              <a:t>ke </a:t>
            </a:r>
            <a:r>
              <a:rPr lang="cs-CZ" sz="2600" dirty="0"/>
              <a:t>konečnému schválení Zastupitelstvu Města </a:t>
            </a:r>
            <a:r>
              <a:rPr lang="cs-CZ" sz="2600" dirty="0" smtClean="0"/>
              <a:t>Vsetín.</a:t>
            </a:r>
          </a:p>
          <a:p>
            <a:pPr marL="914349" lvl="1" indent="-514350" fontAlgn="auto">
              <a:spcAft>
                <a:spcPts val="0"/>
              </a:spcAft>
              <a:buFont typeface="Arial" panose="020B0604020202020204" pitchFamily="34" charset="0"/>
              <a:buChar char="•"/>
            </a:pPr>
            <a:r>
              <a:rPr lang="cs-CZ" sz="2600" dirty="0" smtClean="0"/>
              <a:t>Prostřednictvím Fondu poskytovány dotace ke krytí příslušné dílčí části vyrovnávací platby poskytované z veřejných zdrojů na financování nákladů sociálních služeb zařazených do Sítě sociálních služeb Zlínského kraje.</a:t>
            </a:r>
          </a:p>
          <a:p>
            <a:pPr marL="914349" lvl="1" indent="-514350" fontAlgn="auto">
              <a:spcAft>
                <a:spcPts val="0"/>
              </a:spcAft>
              <a:buFont typeface="Arial" panose="020B0604020202020204" pitchFamily="34" charset="0"/>
              <a:buChar char="•"/>
            </a:pPr>
            <a:r>
              <a:rPr lang="cs-CZ" sz="2600" dirty="0" smtClean="0"/>
              <a:t>Finanční prostředky Fondu jsou určeny k samostatnému použití a oddělenému sledování.</a:t>
            </a:r>
          </a:p>
          <a:p>
            <a:pPr marL="914349" lvl="1" indent="-514350" fontAlgn="auto">
              <a:spcAft>
                <a:spcPts val="0"/>
              </a:spcAft>
              <a:buFont typeface="Arial" panose="020B0604020202020204" pitchFamily="34" charset="0"/>
              <a:buChar char="•"/>
            </a:pPr>
            <a:r>
              <a:rPr lang="cs-CZ" sz="2600" dirty="0" smtClean="0"/>
              <a:t>Zřízený peněžní fond je výlučným vlastnictvím města Vsetína.</a:t>
            </a:r>
          </a:p>
          <a:p>
            <a:pPr marL="914349" lvl="1" indent="-514350" fontAlgn="auto">
              <a:spcAft>
                <a:spcPts val="0"/>
              </a:spcAft>
              <a:buFont typeface="Arial" panose="020B0604020202020204" pitchFamily="34" charset="0"/>
              <a:buChar char="•"/>
            </a:pPr>
            <a:r>
              <a:rPr lang="cs-CZ" sz="2600" dirty="0" smtClean="0"/>
              <a:t>Město </a:t>
            </a:r>
            <a:r>
              <a:rPr lang="cs-CZ" sz="2600" dirty="0"/>
              <a:t>Vsetín </a:t>
            </a:r>
            <a:r>
              <a:rPr lang="cs-CZ" sz="2600" dirty="0" smtClean="0"/>
              <a:t>zajišťuje </a:t>
            </a:r>
            <a:r>
              <a:rPr lang="cs-CZ" sz="2600" dirty="0"/>
              <a:t>komunikaci a koordinaci činností ve vztahu ke Zlínskému </a:t>
            </a:r>
            <a:r>
              <a:rPr lang="cs-CZ" sz="2600" dirty="0" smtClean="0"/>
              <a:t>kraji.</a:t>
            </a:r>
            <a:endParaRPr lang="cs-CZ" sz="26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10739652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dirty="0" smtClean="0"/>
              <a:t>.</a:t>
            </a:r>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fontScale="85000"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b="1" dirty="0" smtClean="0"/>
              <a:t>Zdroje Fondu tvoří</a:t>
            </a:r>
            <a:endParaRPr lang="cs-CZ" dirty="0" smtClean="0"/>
          </a:p>
          <a:p>
            <a:pPr marL="914349" lvl="1" indent="-514350" fontAlgn="auto">
              <a:spcAft>
                <a:spcPts val="0"/>
              </a:spcAft>
              <a:buFont typeface="Arial" panose="020B0604020202020204" pitchFamily="34" charset="0"/>
              <a:buChar char="•"/>
            </a:pPr>
            <a:r>
              <a:rPr lang="cs-CZ" sz="2600" dirty="0" smtClean="0"/>
              <a:t>Příjmy od obcí, případně dobrovolných svazků obcí poskytované na základě uzavřených smluv.</a:t>
            </a:r>
          </a:p>
          <a:p>
            <a:pPr marL="914349" lvl="1" indent="-514350" fontAlgn="auto">
              <a:spcAft>
                <a:spcPts val="0"/>
              </a:spcAft>
              <a:buFont typeface="Arial" panose="020B0604020202020204" pitchFamily="34" charset="0"/>
              <a:buChar char="•"/>
            </a:pPr>
            <a:r>
              <a:rPr lang="cs-CZ" sz="2600" dirty="0" smtClean="0"/>
              <a:t>Vrácené nečerpané prostředky poskytnuté z Fondu, které nebyly čerpány nebo dočerpány na stanovený účel (např. při ukončení poskytování sociální služby).</a:t>
            </a:r>
          </a:p>
          <a:p>
            <a:pPr marL="914349" lvl="1" indent="-514350" fontAlgn="auto">
              <a:spcAft>
                <a:spcPts val="0"/>
              </a:spcAft>
              <a:buFont typeface="Arial" panose="020B0604020202020204" pitchFamily="34" charset="0"/>
              <a:buChar char="•"/>
            </a:pPr>
            <a:r>
              <a:rPr lang="cs-CZ" sz="2600" dirty="0" smtClean="0"/>
              <a:t>Uložené odvody za porušení rozpočtové kázně dle Zákona o rozpočtových pravidlech územních rozpočtů, včetně penále.</a:t>
            </a:r>
          </a:p>
          <a:p>
            <a:pPr marL="914349" lvl="1" indent="-514350" fontAlgn="auto">
              <a:spcAft>
                <a:spcPts val="0"/>
              </a:spcAft>
              <a:buFont typeface="Arial" panose="020B0604020202020204" pitchFamily="34" charset="0"/>
              <a:buChar char="•"/>
            </a:pPr>
            <a:r>
              <a:rPr lang="cs-CZ" sz="2600" dirty="0" smtClean="0"/>
              <a:t>Dotace, příspěvky a dary od jiných subjektů.</a:t>
            </a:r>
          </a:p>
          <a:p>
            <a:pPr marL="914349" lvl="1" indent="-514350" fontAlgn="auto">
              <a:spcAft>
                <a:spcPts val="0"/>
              </a:spcAft>
              <a:buFont typeface="Arial" panose="020B0604020202020204" pitchFamily="34" charset="0"/>
              <a:buChar char="•"/>
            </a:pPr>
            <a:r>
              <a:rPr lang="cs-CZ" sz="2600" dirty="0" smtClean="0"/>
              <a:t>Připsané úroky na bankovní účet Fondu.</a:t>
            </a:r>
          </a:p>
          <a:p>
            <a:pPr marL="914349" lvl="1" indent="-514350" fontAlgn="auto">
              <a:spcAft>
                <a:spcPts val="0"/>
              </a:spcAft>
              <a:buFont typeface="Arial" panose="020B0604020202020204" pitchFamily="34" charset="0"/>
              <a:buChar char="•"/>
            </a:pPr>
            <a:r>
              <a:rPr lang="cs-CZ" sz="2600" dirty="0" smtClean="0"/>
              <a:t>Příjmy z finančního vypořádání veřejnoprávních smluv o poskytnutí účelově vázané dotace na zajištění dostupnosti sociálních služeb z prostředků Fondu – vratka nadměrné vyrovnávací platby.</a:t>
            </a:r>
          </a:p>
          <a:p>
            <a:pPr marL="914349" lvl="1" indent="-514350" fontAlgn="auto">
              <a:spcAft>
                <a:spcPts val="0"/>
              </a:spcAft>
              <a:buFont typeface="Arial" panose="020B0604020202020204" pitchFamily="34" charset="0"/>
              <a:buChar char="•"/>
            </a:pPr>
            <a:r>
              <a:rPr lang="cs-CZ" sz="2600" dirty="0" smtClean="0"/>
              <a:t>Příděl z rozpočtu města Vsetína schválený usnesením Zastupitelstva města Vsetína.</a:t>
            </a: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27685547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dirty="0" smtClean="0"/>
              <a:t>.</a:t>
            </a:r>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b="1" dirty="0" smtClean="0"/>
              <a:t>Výše finančního příspěvku obcí</a:t>
            </a:r>
            <a:endParaRPr lang="cs-CZ" dirty="0" smtClean="0"/>
          </a:p>
          <a:p>
            <a:pPr marL="914349" lvl="1" indent="-514350" fontAlgn="auto">
              <a:spcAft>
                <a:spcPts val="0"/>
              </a:spcAft>
              <a:buFont typeface="Arial" panose="020B0604020202020204" pitchFamily="34" charset="0"/>
              <a:buChar char="•"/>
            </a:pPr>
            <a:r>
              <a:rPr lang="cs-CZ" sz="2600" dirty="0" smtClean="0"/>
              <a:t>Odvislá od výše finančních příspěvků schválených a poskytnutých obcemi zapojených do spolufinancování služeb.</a:t>
            </a:r>
          </a:p>
          <a:p>
            <a:pPr marL="914349" lvl="1" indent="-514350" fontAlgn="auto">
              <a:spcAft>
                <a:spcPts val="0"/>
              </a:spcAft>
              <a:buFont typeface="Arial" panose="020B0604020202020204" pitchFamily="34" charset="0"/>
              <a:buChar char="•"/>
            </a:pPr>
            <a:r>
              <a:rPr lang="cs-CZ" sz="2600" dirty="0" smtClean="0"/>
              <a:t>Pro běžný rok je Výborem doporučena částka na obyvatele obce v rámci předpokládaného podílu spolufinancování vyrovnávací platby z územních rozpočtů pro příslušný kalendářní rok.</a:t>
            </a:r>
          </a:p>
          <a:p>
            <a:pPr marL="914349" lvl="1" indent="-514350" fontAlgn="auto">
              <a:spcAft>
                <a:spcPts val="0"/>
              </a:spcAft>
              <a:buFont typeface="Arial" panose="020B0604020202020204" pitchFamily="34" charset="0"/>
              <a:buChar char="•"/>
            </a:pPr>
            <a:r>
              <a:rPr lang="cs-CZ" sz="2600" dirty="0" smtClean="0"/>
              <a:t>Výše částky je projednána s obcemi či dobrovolnými svazky obcí zapojenými do spolufinancování Fondu.</a:t>
            </a:r>
          </a:p>
          <a:p>
            <a:pPr marL="914349" lvl="1" indent="-514350" fontAlgn="auto">
              <a:spcAft>
                <a:spcPts val="0"/>
              </a:spcAft>
              <a:buFont typeface="Arial" panose="020B0604020202020204" pitchFamily="34" charset="0"/>
              <a:buChar char="•"/>
            </a:pPr>
            <a:r>
              <a:rPr lang="cs-CZ" sz="2600" dirty="0" smtClean="0"/>
              <a:t>O výši částky je uzavřena smlouva mezi zapojenými subjekty.</a:t>
            </a:r>
            <a:endParaRPr lang="cs-CZ" sz="26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696384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ázek 1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7947" y="766947"/>
            <a:ext cx="2907155" cy="4246230"/>
          </a:xfrm>
          <a:prstGeom prst="rect">
            <a:avLst/>
          </a:prstGeom>
          <a:noFill/>
          <a:ln>
            <a:solidFill>
              <a:schemeClr val="tx2"/>
            </a:solidFill>
          </a:ln>
        </p:spPr>
      </p:pic>
      <p:sp>
        <p:nvSpPr>
          <p:cNvPr id="3" name="Nadpis 2"/>
          <p:cNvSpPr>
            <a:spLocks noGrp="1"/>
          </p:cNvSpPr>
          <p:nvPr>
            <p:ph type="title"/>
          </p:nvPr>
        </p:nvSpPr>
        <p:spPr>
          <a:xfrm>
            <a:off x="0" y="8412"/>
            <a:ext cx="9144000" cy="707876"/>
          </a:xfrm>
          <a:solidFill>
            <a:schemeClr val="tx2"/>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l"/>
            <a:r>
              <a:rPr lang="cs-CZ" alt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Klíčový přistup ve veřejné správě</a:t>
            </a:r>
            <a:br>
              <a:rPr lang="cs-CZ" alt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alt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based policy &amp; Results based management</a:t>
            </a:r>
            <a:endParaRPr 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Obrázek 9"/>
          <p:cNvPicPr/>
          <p:nvPr/>
        </p:nvPicPr>
        <p:blipFill rotWithShape="1">
          <a:blip r:embed="rId3" cstate="print">
            <a:extLst>
              <a:ext uri="{28A0092B-C50C-407E-A947-70E740481C1C}">
                <a14:useLocalDpi xmlns:a14="http://schemas.microsoft.com/office/drawing/2010/main" val="0"/>
              </a:ext>
            </a:extLst>
          </a:blip>
          <a:srcRect l="4281" t="5389" r="3058" b="3240"/>
          <a:stretch/>
        </p:blipFill>
        <p:spPr bwMode="auto">
          <a:xfrm>
            <a:off x="6480275" y="2523680"/>
            <a:ext cx="2522497" cy="3497609"/>
          </a:xfrm>
          <a:prstGeom prst="rect">
            <a:avLst/>
          </a:prstGeom>
          <a:ln>
            <a:solidFill>
              <a:schemeClr val="tx2"/>
            </a:solidFill>
          </a:ln>
          <a:extLst>
            <a:ext uri="{53640926-AAD7-44D8-BBD7-CCE9431645EC}">
              <a14:shadowObscured xmlns:a14="http://schemas.microsoft.com/office/drawing/2010/main"/>
            </a:ext>
          </a:extLst>
        </p:spPr>
      </p:pic>
      <p:pic>
        <p:nvPicPr>
          <p:cNvPr id="12" name="Obrázek 11"/>
          <p:cNvPicPr>
            <a:picLocks noChangeAspect="1"/>
          </p:cNvPicPr>
          <p:nvPr/>
        </p:nvPicPr>
        <p:blipFill rotWithShape="1">
          <a:blip r:embed="rId4" cstate="print">
            <a:extLst>
              <a:ext uri="{28A0092B-C50C-407E-A947-70E740481C1C}">
                <a14:useLocalDpi xmlns:a14="http://schemas.microsoft.com/office/drawing/2010/main" val="0"/>
              </a:ext>
            </a:extLst>
          </a:blip>
          <a:srcRect l="7890" t="10803" r="7464" b="13457"/>
          <a:stretch/>
        </p:blipFill>
        <p:spPr bwMode="auto">
          <a:xfrm>
            <a:off x="28992" y="764704"/>
            <a:ext cx="2816352" cy="3564253"/>
          </a:xfrm>
          <a:prstGeom prst="rect">
            <a:avLst/>
          </a:prstGeom>
          <a:ln>
            <a:solidFill>
              <a:schemeClr val="accent1"/>
            </a:solidFill>
          </a:ln>
          <a:extLst>
            <a:ext uri="{53640926-AAD7-44D8-BBD7-CCE9431645EC}">
              <a14:shadowObscured xmlns:a14="http://schemas.microsoft.com/office/drawing/2010/main"/>
            </a:ext>
          </a:extLst>
        </p:spPr>
      </p:pic>
      <p:pic>
        <p:nvPicPr>
          <p:cNvPr id="11" name="Obrázek 10"/>
          <p:cNvPicPr/>
          <p:nvPr/>
        </p:nvPicPr>
        <p:blipFill>
          <a:blip r:embed="rId5" cstate="print">
            <a:extLst>
              <a:ext uri="{28A0092B-C50C-407E-A947-70E740481C1C}">
                <a14:useLocalDpi xmlns:a14="http://schemas.microsoft.com/office/drawing/2010/main" val="0"/>
              </a:ext>
            </a:extLst>
          </a:blip>
          <a:stretch>
            <a:fillRect/>
          </a:stretch>
        </p:blipFill>
        <p:spPr>
          <a:xfrm>
            <a:off x="107504" y="2132856"/>
            <a:ext cx="2816352" cy="3816424"/>
          </a:xfrm>
          <a:prstGeom prst="rect">
            <a:avLst/>
          </a:prstGeom>
          <a:ln>
            <a:solidFill>
              <a:schemeClr val="tx2"/>
            </a:solidFill>
          </a:ln>
        </p:spPr>
      </p:pic>
      <p:pic>
        <p:nvPicPr>
          <p:cNvPr id="7" name="Obrázek 6"/>
          <p:cNvPicPr>
            <a:picLocks noChangeAspect="1"/>
          </p:cNvPicPr>
          <p:nvPr/>
        </p:nvPicPr>
        <p:blipFill rotWithShape="1">
          <a:blip r:embed="rId6" cstate="print">
            <a:extLst>
              <a:ext uri="{28A0092B-C50C-407E-A947-70E740481C1C}">
                <a14:useLocalDpi xmlns:a14="http://schemas.microsoft.com/office/drawing/2010/main" val="0"/>
              </a:ext>
            </a:extLst>
          </a:blip>
          <a:srcRect l="12733" t="13877" r="5468" b="29142"/>
          <a:stretch/>
        </p:blipFill>
        <p:spPr bwMode="auto">
          <a:xfrm>
            <a:off x="179513" y="4037586"/>
            <a:ext cx="2845344" cy="2783678"/>
          </a:xfrm>
          <a:prstGeom prst="rect">
            <a:avLst/>
          </a:prstGeom>
          <a:ln>
            <a:solidFill>
              <a:schemeClr val="tx2"/>
            </a:solidFill>
          </a:ln>
          <a:extLst>
            <a:ext uri="{53640926-AAD7-44D8-BBD7-CCE9431645EC}">
              <a14:shadowObscured xmlns:a14="http://schemas.microsoft.com/office/drawing/2010/main"/>
            </a:ext>
          </a:extLst>
        </p:spPr>
      </p:pic>
      <p:pic>
        <p:nvPicPr>
          <p:cNvPr id="13" name="Obrázek 12"/>
          <p:cNvPicPr/>
          <p:nvPr/>
        </p:nvPicPr>
        <p:blipFill>
          <a:blip r:embed="rId7" cstate="print">
            <a:extLst>
              <a:ext uri="{28A0092B-C50C-407E-A947-70E740481C1C}">
                <a14:useLocalDpi xmlns:a14="http://schemas.microsoft.com/office/drawing/2010/main" val="0"/>
              </a:ext>
            </a:extLst>
          </a:blip>
          <a:stretch>
            <a:fillRect/>
          </a:stretch>
        </p:blipFill>
        <p:spPr>
          <a:xfrm>
            <a:off x="3123565" y="772141"/>
            <a:ext cx="2896870" cy="4097020"/>
          </a:xfrm>
          <a:prstGeom prst="rect">
            <a:avLst/>
          </a:prstGeom>
          <a:ln>
            <a:solidFill>
              <a:schemeClr val="tx2"/>
            </a:solidFill>
          </a:ln>
        </p:spPr>
      </p:pic>
      <p:pic>
        <p:nvPicPr>
          <p:cNvPr id="14" name="Obrázek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849" y="2214904"/>
            <a:ext cx="3027843" cy="4278096"/>
          </a:xfrm>
          <a:prstGeom prst="rect">
            <a:avLst/>
          </a:prstGeom>
          <a:ln>
            <a:solidFill>
              <a:schemeClr val="tx2"/>
            </a:solidFill>
          </a:ln>
        </p:spPr>
      </p:pic>
      <p:pic>
        <p:nvPicPr>
          <p:cNvPr id="512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347865" y="4005065"/>
            <a:ext cx="2969944" cy="29061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Obrázek 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714061" y="3789446"/>
            <a:ext cx="2494158" cy="3279958"/>
          </a:xfrm>
          <a:prstGeom prst="rect">
            <a:avLst/>
          </a:prstGeom>
          <a:ln>
            <a:solidFill>
              <a:schemeClr val="tx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32771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dirty="0" smtClean="0"/>
              <a:t>.</a:t>
            </a:r>
          </a:p>
        </p:txBody>
      </p:sp>
      <p:sp>
        <p:nvSpPr>
          <p:cNvPr id="4" name="Zástupný symbol pro obsah 2"/>
          <p:cNvSpPr txBox="1">
            <a:spLocks/>
          </p:cNvSpPr>
          <p:nvPr/>
        </p:nvSpPr>
        <p:spPr>
          <a:xfrm>
            <a:off x="457200" y="908721"/>
            <a:ext cx="8229600" cy="5484177"/>
          </a:xfrm>
          <a:prstGeom prst="rect">
            <a:avLst/>
          </a:prstGeom>
        </p:spPr>
        <p:txBody>
          <a:bodyPr vert="horz" lIns="91428" tIns="45715" rIns="91428" bIns="45715" rtlCol="0">
            <a:normAutofit fontScale="92500" lnSpcReduction="1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b="1" dirty="0" smtClean="0"/>
              <a:t>Použití fondu</a:t>
            </a:r>
            <a:endParaRPr lang="cs-CZ" dirty="0" smtClean="0"/>
          </a:p>
          <a:p>
            <a:pPr marL="914349" lvl="1" indent="-514350" fontAlgn="auto">
              <a:spcAft>
                <a:spcPts val="0"/>
              </a:spcAft>
              <a:buFont typeface="Arial" panose="020B0604020202020204" pitchFamily="34" charset="0"/>
              <a:buChar char="•"/>
            </a:pPr>
            <a:r>
              <a:rPr lang="cs-CZ" sz="2600" dirty="0" smtClean="0"/>
              <a:t>Fond je určen k financování běžných výdajů souvisejících s poskytováním sociálních služeb poskytovatelů sociálních služeb, kteří jsou zapsáni v registru poskytovatelů sociálních služeb MPSV, podaly žádost do Výzvy a poskytují službu občanům s trvalým pobytem v </a:t>
            </a:r>
            <a:r>
              <a:rPr lang="cs-CZ" sz="2600" dirty="0"/>
              <a:t>obci </a:t>
            </a:r>
            <a:r>
              <a:rPr lang="cs-CZ" sz="2600" dirty="0" smtClean="0"/>
              <a:t>zapojené </a:t>
            </a:r>
            <a:r>
              <a:rPr lang="cs-CZ" sz="2600" dirty="0"/>
              <a:t>do spolufinancování sociálních </a:t>
            </a:r>
            <a:r>
              <a:rPr lang="cs-CZ" sz="2600" dirty="0" smtClean="0"/>
              <a:t>služeb.</a:t>
            </a:r>
          </a:p>
          <a:p>
            <a:pPr marL="914349" lvl="1" indent="-514350" fontAlgn="auto">
              <a:spcAft>
                <a:spcPts val="0"/>
              </a:spcAft>
              <a:buFont typeface="Arial" panose="020B0604020202020204" pitchFamily="34" charset="0"/>
              <a:buChar char="•"/>
            </a:pPr>
            <a:r>
              <a:rPr lang="cs-CZ" sz="2600" dirty="0" smtClean="0"/>
              <a:t>Finanční prostředky jsou poskytovatelům sociálních služeb poskytovány formou účelové dotace přiznané na základě vyhlášeného Dotačního programu pro registrované sociální služby poskytující služby obyvatelům obcí zapojených do spolufinancování sociálních služeb.</a:t>
            </a:r>
          </a:p>
          <a:p>
            <a:pPr marL="914349" lvl="1" indent="-514350" fontAlgn="auto">
              <a:spcAft>
                <a:spcPts val="0"/>
              </a:spcAft>
              <a:buFont typeface="Arial" panose="020B0604020202020204" pitchFamily="34" charset="0"/>
              <a:buChar char="•"/>
            </a:pPr>
            <a:r>
              <a:rPr lang="cs-CZ" sz="2600" dirty="0" smtClean="0"/>
              <a:t>S příjemcem dotace – poskytovatelem sociální služby – je uzavírána veřejnoprávní smlouva.</a:t>
            </a: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1325022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dirty="0" smtClean="0"/>
              <a:t>.</a:t>
            </a:r>
          </a:p>
        </p:txBody>
      </p:sp>
      <p:sp>
        <p:nvSpPr>
          <p:cNvPr id="4" name="Zástupný symbol pro obsah 2"/>
          <p:cNvSpPr txBox="1">
            <a:spLocks/>
          </p:cNvSpPr>
          <p:nvPr/>
        </p:nvSpPr>
        <p:spPr>
          <a:xfrm>
            <a:off x="457200" y="908721"/>
            <a:ext cx="8229600" cy="5832647"/>
          </a:xfrm>
          <a:prstGeom prst="rect">
            <a:avLst/>
          </a:prstGeom>
        </p:spPr>
        <p:txBody>
          <a:bodyPr vert="horz" lIns="91428" tIns="45715" rIns="91428" bIns="45715" rtlCol="0">
            <a:normAutofit fontScale="77500" lnSpcReduction="2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b="1" dirty="0" smtClean="0"/>
              <a:t>Hospodaření s Fondem</a:t>
            </a:r>
            <a:endParaRPr lang="cs-CZ" dirty="0" smtClean="0"/>
          </a:p>
          <a:p>
            <a:pPr marL="914349" lvl="1" indent="-514350" fontAlgn="auto">
              <a:spcAft>
                <a:spcPts val="0"/>
              </a:spcAft>
              <a:buFont typeface="Arial" panose="020B0604020202020204" pitchFamily="34" charset="0"/>
              <a:buChar char="•"/>
            </a:pPr>
            <a:r>
              <a:rPr lang="cs-CZ" sz="2600" dirty="0" smtClean="0"/>
              <a:t>Pro použití Fondu je zřízen zvláštní bankovní účet.</a:t>
            </a:r>
          </a:p>
          <a:p>
            <a:pPr marL="914349" lvl="1" indent="-514350" fontAlgn="auto">
              <a:spcAft>
                <a:spcPts val="0"/>
              </a:spcAft>
              <a:buFont typeface="Arial" panose="020B0604020202020204" pitchFamily="34" charset="0"/>
              <a:buChar char="•"/>
            </a:pPr>
            <a:r>
              <a:rPr lang="cs-CZ" sz="2600" dirty="0" smtClean="0"/>
              <a:t>Výbor sociálních služeb (iniciativní a kontrolní orgán při hospodaření s Fondem) předkládá stanoviska a návrhy ve věci poskytování dotací poskytovatelům sociálních služeb.</a:t>
            </a:r>
          </a:p>
          <a:p>
            <a:pPr marL="914349" lvl="1" indent="-514350" fontAlgn="auto">
              <a:spcAft>
                <a:spcPts val="0"/>
              </a:spcAft>
              <a:buFont typeface="Arial" panose="020B0604020202020204" pitchFamily="34" charset="0"/>
              <a:buChar char="•"/>
            </a:pPr>
            <a:r>
              <a:rPr lang="cs-CZ" sz="2600" dirty="0" smtClean="0"/>
              <a:t>Doporučení Výboru projednává Zastupitelstvo města Vsetína, které rozhoduje o poskytnutí dotací a uzavření souvisejících veřejnoprávních smluv.</a:t>
            </a:r>
          </a:p>
          <a:p>
            <a:pPr marL="914349" lvl="1" indent="-514350" fontAlgn="auto">
              <a:spcAft>
                <a:spcPts val="0"/>
              </a:spcAft>
              <a:buFont typeface="Arial" panose="020B0604020202020204" pitchFamily="34" charset="0"/>
              <a:buChar char="•"/>
            </a:pPr>
            <a:r>
              <a:rPr lang="cs-CZ" sz="2600" dirty="0" smtClean="0"/>
              <a:t>Rozpočtovým správcem Fondu je Odbor finanční </a:t>
            </a:r>
            <a:r>
              <a:rPr lang="cs-CZ" sz="2600" dirty="0" err="1" smtClean="0"/>
              <a:t>MěÚ</a:t>
            </a:r>
            <a:r>
              <a:rPr lang="cs-CZ" sz="2600" dirty="0" smtClean="0"/>
              <a:t> Vsetín.</a:t>
            </a:r>
          </a:p>
          <a:p>
            <a:pPr marL="914349" lvl="1" indent="-514350" fontAlgn="auto">
              <a:spcAft>
                <a:spcPts val="0"/>
              </a:spcAft>
              <a:buFont typeface="Arial" panose="020B0604020202020204" pitchFamily="34" charset="0"/>
              <a:buChar char="•"/>
            </a:pPr>
            <a:r>
              <a:rPr lang="cs-CZ" sz="2600" dirty="0" smtClean="0"/>
              <a:t>Finanční operace Fondu jsou součástí účetnictví města Vsetína a jsou sledovány odděleně.</a:t>
            </a:r>
          </a:p>
          <a:p>
            <a:pPr marL="914349" lvl="1" indent="-514350" fontAlgn="auto">
              <a:spcAft>
                <a:spcPts val="0"/>
              </a:spcAft>
              <a:buFont typeface="Arial" panose="020B0604020202020204" pitchFamily="34" charset="0"/>
              <a:buChar char="•"/>
            </a:pPr>
            <a:r>
              <a:rPr lang="cs-CZ" sz="2600" dirty="0" smtClean="0"/>
              <a:t>Nevyčerpané finanční prostředky běžného roku zůstávají na účtu Fondu k použití v následujícím roce.</a:t>
            </a:r>
          </a:p>
          <a:p>
            <a:pPr marL="914349" lvl="1" indent="-514350" fontAlgn="auto">
              <a:spcAft>
                <a:spcPts val="0"/>
              </a:spcAft>
              <a:buFont typeface="Arial" panose="020B0604020202020204" pitchFamily="34" charset="0"/>
              <a:buChar char="•"/>
            </a:pPr>
            <a:r>
              <a:rPr lang="cs-CZ" sz="2600" dirty="0" smtClean="0"/>
              <a:t>Přehled o tvorbě, použití a hospodaření s prostředky Fondu je součástí Závěrečného účtu města Vsetína.</a:t>
            </a:r>
          </a:p>
          <a:p>
            <a:pPr marL="914349" lvl="1" indent="-514350" fontAlgn="auto">
              <a:spcAft>
                <a:spcPts val="0"/>
              </a:spcAft>
              <a:buFont typeface="Arial" panose="020B0604020202020204" pitchFamily="34" charset="0"/>
              <a:buChar char="•"/>
            </a:pPr>
            <a:r>
              <a:rPr lang="cs-CZ" sz="2600" dirty="0" smtClean="0"/>
              <a:t>O výsledku hospodaření s prostředky Fondu za předchozí kalendářní rok jsou informovány přispívající obce po schválení Závěrečného účtu města prostřednictvím webových stránek města Vsetína.</a:t>
            </a:r>
          </a:p>
          <a:p>
            <a:pPr marL="914349" lvl="1" indent="-514350" fontAlgn="auto">
              <a:spcAft>
                <a:spcPts val="0"/>
              </a:spcAft>
              <a:buFont typeface="Arial" panose="020B0604020202020204" pitchFamily="34" charset="0"/>
              <a:buChar char="•"/>
            </a:pPr>
            <a:r>
              <a:rPr lang="cs-CZ" sz="2600" dirty="0" smtClean="0"/>
              <a:t>Zřízený Fond lze zrušit rozhodnutím Zastupitelstva města Vsetína. Případný finanční zůstatek Fondu se převádí do rozpočtů přispívajících obcí v posledním roce poskytnutí příspěvku.</a:t>
            </a:r>
            <a:endParaRPr lang="cs-CZ" sz="2000"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9730480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300" dirty="0">
                <a:solidFill>
                  <a:prstClr val="white"/>
                </a:solidFill>
              </a:rPr>
              <a:t>Fond sociálních služeb v ORP Vsetín a obcí připojených do spolufinancování</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sp>
        <p:nvSpPr>
          <p:cNvPr id="4" name="Zástupný symbol pro obsah 2"/>
          <p:cNvSpPr txBox="1">
            <a:spLocks/>
          </p:cNvSpPr>
          <p:nvPr/>
        </p:nvSpPr>
        <p:spPr>
          <a:xfrm>
            <a:off x="457200" y="908721"/>
            <a:ext cx="8229600" cy="5688631"/>
          </a:xfrm>
          <a:prstGeom prst="rect">
            <a:avLst/>
          </a:prstGeom>
        </p:spPr>
        <p:txBody>
          <a:bodyPr vert="horz" lIns="91428" tIns="45715" rIns="91428" bIns="45715" rtlCol="0">
            <a:normAutofit fontScale="70000" lnSpcReduction="20000"/>
          </a:bodyPr>
          <a:lstStyle>
            <a:lvl1pPr marL="342857" indent="-342857" algn="l" defTabSz="91428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6" indent="-285714" algn="l" defTabSz="91428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6" indent="-228571" algn="l" defTabSz="91428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9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4"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26"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69"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1" indent="-228571" algn="l" defTabSz="91428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pPr>
            <a:r>
              <a:rPr lang="cs-CZ" sz="4300" b="1" dirty="0" smtClean="0"/>
              <a:t>Principy Dotačního programu pro registrované sociální služby poskytující služby obyvatelům obcí zapojených do spolufinancování</a:t>
            </a:r>
            <a:endParaRPr lang="cs-CZ" sz="4300" dirty="0" smtClean="0"/>
          </a:p>
          <a:p>
            <a:pPr marL="914349" lvl="1" indent="-514350" fontAlgn="auto">
              <a:spcAft>
                <a:spcPts val="0"/>
              </a:spcAft>
              <a:buFont typeface="Arial" panose="020B0604020202020204" pitchFamily="34" charset="0"/>
              <a:buChar char="•"/>
            </a:pPr>
            <a:r>
              <a:rPr lang="cs-CZ" dirty="0" smtClean="0"/>
              <a:t>Okruh </a:t>
            </a:r>
            <a:r>
              <a:rPr lang="cs-CZ" dirty="0"/>
              <a:t>žadatelů není omezen právní formou ani typem </a:t>
            </a:r>
            <a:r>
              <a:rPr lang="cs-CZ" dirty="0" smtClean="0"/>
              <a:t>zřizovatele.</a:t>
            </a:r>
            <a:endParaRPr lang="cs-CZ" dirty="0"/>
          </a:p>
          <a:p>
            <a:pPr marL="914349" lvl="1" indent="-514350" fontAlgn="auto">
              <a:spcAft>
                <a:spcPts val="0"/>
              </a:spcAft>
              <a:buFont typeface="Arial" panose="020B0604020202020204" pitchFamily="34" charset="0"/>
              <a:buChar char="•"/>
            </a:pPr>
            <a:r>
              <a:rPr lang="cs-CZ" dirty="0" smtClean="0"/>
              <a:t>Podporovány </a:t>
            </a:r>
            <a:r>
              <a:rPr lang="cs-CZ" dirty="0"/>
              <a:t>budou registrované sociální služby zařazené do Sítě sociálních služeb Zlínského kraje pro </a:t>
            </a:r>
            <a:r>
              <a:rPr lang="cs-CZ" dirty="0" smtClean="0"/>
              <a:t>daný rok.</a:t>
            </a:r>
            <a:endParaRPr lang="cs-CZ" dirty="0"/>
          </a:p>
          <a:p>
            <a:pPr marL="914349" lvl="1" indent="-514350" fontAlgn="auto">
              <a:spcAft>
                <a:spcPts val="0"/>
              </a:spcAft>
              <a:buFont typeface="Arial" panose="020B0604020202020204" pitchFamily="34" charset="0"/>
              <a:buChar char="•"/>
            </a:pPr>
            <a:r>
              <a:rPr lang="cs-CZ" dirty="0" smtClean="0"/>
              <a:t>Dotace </a:t>
            </a:r>
            <a:r>
              <a:rPr lang="cs-CZ" dirty="0"/>
              <a:t>je určena na provozní náklady vynaložené na hlavní nebo základní činnosti </a:t>
            </a:r>
            <a:r>
              <a:rPr lang="cs-CZ" dirty="0" smtClean="0"/>
              <a:t>služby.</a:t>
            </a:r>
            <a:endParaRPr lang="cs-CZ" dirty="0"/>
          </a:p>
          <a:p>
            <a:pPr marL="914349" lvl="1" indent="-514350" fontAlgn="auto">
              <a:spcAft>
                <a:spcPts val="0"/>
              </a:spcAft>
              <a:buFont typeface="Arial" panose="020B0604020202020204" pitchFamily="34" charset="0"/>
              <a:buChar char="•"/>
            </a:pPr>
            <a:r>
              <a:rPr lang="cs-CZ" dirty="0"/>
              <a:t>P</a:t>
            </a:r>
            <a:r>
              <a:rPr lang="cs-CZ" dirty="0" smtClean="0"/>
              <a:t>ři </a:t>
            </a:r>
            <a:r>
              <a:rPr lang="cs-CZ" dirty="0"/>
              <a:t>hodnocení žádostí bude mimo jiné využito parametrů modelu financování sociálních služeb nastaveného Zlínským krajem pro </a:t>
            </a:r>
            <a:r>
              <a:rPr lang="cs-CZ" dirty="0" smtClean="0"/>
              <a:t>daný rok.</a:t>
            </a:r>
            <a:endParaRPr lang="cs-CZ" dirty="0"/>
          </a:p>
          <a:p>
            <a:pPr marL="914349" lvl="1" indent="-514350" fontAlgn="auto">
              <a:spcAft>
                <a:spcPts val="0"/>
              </a:spcAft>
              <a:buFont typeface="Arial" panose="020B0604020202020204" pitchFamily="34" charset="0"/>
              <a:buChar char="•"/>
            </a:pPr>
            <a:r>
              <a:rPr lang="cs-CZ" dirty="0" smtClean="0"/>
              <a:t>Počet </a:t>
            </a:r>
            <a:r>
              <a:rPr lang="cs-CZ" dirty="0"/>
              <a:t>žádostí na jednoho žadatele není </a:t>
            </a:r>
            <a:r>
              <a:rPr lang="cs-CZ" dirty="0" smtClean="0"/>
              <a:t>omezen.</a:t>
            </a:r>
            <a:endParaRPr lang="cs-CZ" dirty="0"/>
          </a:p>
          <a:p>
            <a:pPr marL="914349" lvl="1" indent="-514350" fontAlgn="auto">
              <a:spcAft>
                <a:spcPts val="0"/>
              </a:spcAft>
              <a:buFont typeface="Arial" panose="020B0604020202020204" pitchFamily="34" charset="0"/>
              <a:buChar char="•"/>
            </a:pPr>
            <a:r>
              <a:rPr lang="cs-CZ" dirty="0" smtClean="0"/>
              <a:t>Dotace </a:t>
            </a:r>
            <a:r>
              <a:rPr lang="cs-CZ" dirty="0"/>
              <a:t>není určena pro sociální služby, které jsou zařazeny do individuálních projektů Zlínského </a:t>
            </a:r>
            <a:r>
              <a:rPr lang="cs-CZ" dirty="0" smtClean="0"/>
              <a:t>kraje.</a:t>
            </a:r>
            <a:endParaRPr lang="cs-CZ" dirty="0"/>
          </a:p>
          <a:p>
            <a:pPr marL="914349" lvl="1" indent="-514350" fontAlgn="auto">
              <a:spcAft>
                <a:spcPts val="0"/>
              </a:spcAft>
              <a:buFont typeface="Arial" panose="020B0604020202020204" pitchFamily="34" charset="0"/>
              <a:buChar char="•"/>
            </a:pPr>
            <a:r>
              <a:rPr lang="cs-CZ" dirty="0" smtClean="0"/>
              <a:t>Hodnotitelskou </a:t>
            </a:r>
            <a:r>
              <a:rPr lang="cs-CZ" dirty="0"/>
              <a:t>komisí je Výbor sociálních </a:t>
            </a:r>
            <a:r>
              <a:rPr lang="cs-CZ" dirty="0" smtClean="0"/>
              <a:t>služeb.</a:t>
            </a:r>
            <a:endParaRPr lang="cs-CZ" dirty="0"/>
          </a:p>
          <a:p>
            <a:pPr marL="914349" lvl="1" indent="-514350" fontAlgn="auto">
              <a:spcAft>
                <a:spcPts val="0"/>
              </a:spcAft>
              <a:buFont typeface="Arial" panose="020B0604020202020204" pitchFamily="34" charset="0"/>
              <a:buChar char="•"/>
            </a:pPr>
            <a:r>
              <a:rPr lang="cs-CZ" dirty="0" smtClean="0"/>
              <a:t>Žádosti </a:t>
            </a:r>
            <a:r>
              <a:rPr lang="cs-CZ" dirty="0"/>
              <a:t>o dotace lze zasílat písemně či doručit na Podatelnu Městského úřadu Vsetín</a:t>
            </a:r>
            <a:r>
              <a:rPr lang="cs-CZ" dirty="0" smtClean="0"/>
              <a:t>.</a:t>
            </a:r>
            <a:endParaRPr lang="cs-CZ" dirty="0"/>
          </a:p>
          <a:p>
            <a:pPr marL="914349" lvl="1" indent="-514350" fontAlgn="auto">
              <a:spcAft>
                <a:spcPts val="0"/>
              </a:spcAft>
              <a:buFont typeface="Arial" panose="020B0604020202020204" pitchFamily="34" charset="0"/>
              <a:buChar char="•"/>
            </a:pPr>
            <a:endParaRPr lang="cs-CZ" sz="2200" dirty="0" smtClean="0"/>
          </a:p>
          <a:p>
            <a:pPr marL="514350" indent="-514350" fontAlgn="auto">
              <a:spcAft>
                <a:spcPts val="0"/>
              </a:spcAft>
              <a:buFont typeface="+mj-lt"/>
              <a:buAutoNum type="arabicParenR" startAt="5"/>
            </a:pPr>
            <a:endParaRPr lang="cs-CZ" sz="3400" dirty="0"/>
          </a:p>
        </p:txBody>
      </p:sp>
    </p:spTree>
    <p:extLst>
      <p:ext uri="{BB962C8B-B14F-4D97-AF65-F5344CB8AC3E}">
        <p14:creationId xmlns:p14="http://schemas.microsoft.com/office/powerpoint/2010/main" val="532592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a:p>
            <a:pPr marL="0" indent="0" algn="ctr">
              <a:buNone/>
            </a:pPr>
            <a:r>
              <a:rPr lang="cs-CZ" b="1" dirty="0" smtClean="0"/>
              <a:t>MODELY FINANCOVÁNÍ SOCIÁLNÍCH SLUŽEB</a:t>
            </a:r>
          </a:p>
          <a:p>
            <a:pPr marL="0" indent="0" algn="ctr">
              <a:buNone/>
            </a:pPr>
            <a:r>
              <a:rPr lang="cs-CZ" b="1" dirty="0" smtClean="0"/>
              <a:t>S PARTICIPACÍ OBCÍ</a:t>
            </a:r>
          </a:p>
        </p:txBody>
      </p:sp>
    </p:spTree>
    <p:extLst>
      <p:ext uri="{BB962C8B-B14F-4D97-AF65-F5344CB8AC3E}">
        <p14:creationId xmlns:p14="http://schemas.microsoft.com/office/powerpoint/2010/main" val="1207183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MODEL 1: Obce – poskytovatelé sociálních služeb</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pic>
        <p:nvPicPr>
          <p:cNvPr id="16" name="Obrázek 15"/>
          <p:cNvPicPr>
            <a:picLocks noChangeAspect="1"/>
          </p:cNvPicPr>
          <p:nvPr/>
        </p:nvPicPr>
        <p:blipFill>
          <a:blip r:embed="rId2" cstate="print"/>
          <a:stretch>
            <a:fillRect/>
          </a:stretch>
        </p:blipFill>
        <p:spPr>
          <a:xfrm>
            <a:off x="0" y="1899279"/>
            <a:ext cx="9144000" cy="3059441"/>
          </a:xfrm>
          <a:prstGeom prst="rect">
            <a:avLst/>
          </a:prstGeom>
        </p:spPr>
      </p:pic>
    </p:spTree>
    <p:extLst>
      <p:ext uri="{BB962C8B-B14F-4D97-AF65-F5344CB8AC3E}">
        <p14:creationId xmlns:p14="http://schemas.microsoft.com/office/powerpoint/2010/main" val="11965612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a:t>
            </a:r>
            <a:r>
              <a:rPr lang="cs-CZ" dirty="0" smtClean="0"/>
              <a:t>2: </a:t>
            </a:r>
            <a:r>
              <a:rPr lang="cs-CZ" dirty="0"/>
              <a:t>Obce – </a:t>
            </a:r>
            <a:r>
              <a:rPr lang="cs-CZ" dirty="0" smtClean="0"/>
              <a:t>Společný fond</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pic>
        <p:nvPicPr>
          <p:cNvPr id="15" name="Obrázek 14"/>
          <p:cNvPicPr>
            <a:picLocks noChangeAspect="1"/>
          </p:cNvPicPr>
          <p:nvPr/>
        </p:nvPicPr>
        <p:blipFill>
          <a:blip r:embed="rId2" cstate="print"/>
          <a:stretch>
            <a:fillRect/>
          </a:stretch>
        </p:blipFill>
        <p:spPr>
          <a:xfrm>
            <a:off x="0" y="1553813"/>
            <a:ext cx="9144000" cy="3750373"/>
          </a:xfrm>
          <a:prstGeom prst="rect">
            <a:avLst/>
          </a:prstGeom>
        </p:spPr>
      </p:pic>
    </p:spTree>
    <p:extLst>
      <p:ext uri="{BB962C8B-B14F-4D97-AF65-F5344CB8AC3E}">
        <p14:creationId xmlns:p14="http://schemas.microsoft.com/office/powerpoint/2010/main" val="1862601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 </a:t>
            </a:r>
            <a:r>
              <a:rPr lang="cs-CZ" dirty="0" smtClean="0"/>
              <a:t>3: Kraj </a:t>
            </a:r>
            <a:r>
              <a:rPr lang="cs-CZ" dirty="0"/>
              <a:t>– </a:t>
            </a:r>
            <a:r>
              <a:rPr lang="cs-CZ" dirty="0" smtClean="0"/>
              <a:t>Společný fond</a:t>
            </a:r>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endParaRPr lang="cs-CZ" dirty="0" smtClean="0"/>
          </a:p>
        </p:txBody>
      </p:sp>
      <p:pic>
        <p:nvPicPr>
          <p:cNvPr id="17" name="Obrázek 16"/>
          <p:cNvPicPr>
            <a:picLocks noChangeAspect="1"/>
          </p:cNvPicPr>
          <p:nvPr/>
        </p:nvPicPr>
        <p:blipFill>
          <a:blip r:embed="rId2" cstate="print"/>
          <a:stretch>
            <a:fillRect/>
          </a:stretch>
        </p:blipFill>
        <p:spPr>
          <a:xfrm>
            <a:off x="0" y="1639850"/>
            <a:ext cx="9144000" cy="3578300"/>
          </a:xfrm>
          <a:prstGeom prst="rect">
            <a:avLst/>
          </a:prstGeom>
        </p:spPr>
      </p:pic>
    </p:spTree>
    <p:extLst>
      <p:ext uri="{BB962C8B-B14F-4D97-AF65-F5344CB8AC3E}">
        <p14:creationId xmlns:p14="http://schemas.microsoft.com/office/powerpoint/2010/main" val="1783424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0" y="8412"/>
            <a:ext cx="9144000" cy="707876"/>
          </a:xfrm>
          <a:solidFill>
            <a:schemeClr val="tx2"/>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l"/>
            <a:r>
              <a:rPr lang="cs-CZ" alt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Klíčový přistup ve veřejné správě</a:t>
            </a:r>
            <a:br>
              <a:rPr lang="cs-CZ" alt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alt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Evidence based policy &amp; Results based management</a:t>
            </a:r>
            <a:endParaRPr lang="cs-CZ"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3"/>
          <p:cNvSpPr>
            <a:spLocks noGrp="1" noChangeArrowheads="1"/>
          </p:cNvSpPr>
          <p:nvPr/>
        </p:nvSpPr>
        <p:spPr>
          <a:xfrm>
            <a:off x="269694" y="692697"/>
            <a:ext cx="5238410" cy="4544387"/>
          </a:xfrm>
          <a:prstGeom prst="rect">
            <a:avLst/>
          </a:prstGeom>
        </p:spPr>
        <p:txBody>
          <a:bodyPr vert="horz" lIns="79818" tIns="39909" rIns="79818" bIns="39909" rtlCol="0">
            <a:noAutofit/>
          </a:bodyPr>
          <a:lstStyle>
            <a:lvl1pPr marL="342865" indent="-342865" algn="l" defTabSz="91430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874" indent="-285721" algn="l" defTabSz="91430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2884" indent="-228577" algn="l" defTabSz="91430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037"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190"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344"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497"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8650"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5803"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None/>
              <a:defRPr/>
            </a:pPr>
            <a:r>
              <a:rPr lang="cs-CZ" altLang="cs-CZ" sz="1800" b="1" dirty="0"/>
              <a:t>Aplikovaný výzkum pro potřeby veřejné správy</a:t>
            </a:r>
          </a:p>
          <a:p>
            <a:pPr marL="0" lvl="1" indent="0">
              <a:spcBef>
                <a:spcPts val="0"/>
              </a:spcBef>
              <a:buNone/>
              <a:defRPr/>
            </a:pPr>
            <a:r>
              <a:rPr lang="cs-CZ" altLang="cs-CZ" sz="1800" b="1" dirty="0">
                <a:solidFill>
                  <a:srgbClr val="C00000"/>
                </a:solidFill>
                <a:latin typeface="Arial" pitchFamily="34" charset="0"/>
              </a:rPr>
              <a:t>► </a:t>
            </a:r>
            <a:r>
              <a:rPr lang="cs-CZ" altLang="cs-CZ" sz="1800" b="1" dirty="0"/>
              <a:t>pro MMR </a:t>
            </a:r>
            <a:br>
              <a:rPr lang="cs-CZ" altLang="cs-CZ" sz="1800" b="1" dirty="0"/>
            </a:br>
            <a:r>
              <a:rPr lang="cs-CZ" altLang="cs-CZ" sz="1800" dirty="0"/>
              <a:t>- Zájmová diferenciace a soudržnost obyvatel obcí</a:t>
            </a:r>
          </a:p>
          <a:p>
            <a:pPr marL="0" lvl="1" indent="0">
              <a:spcBef>
                <a:spcPts val="0"/>
              </a:spcBef>
              <a:buNone/>
              <a:defRPr/>
            </a:pPr>
            <a:r>
              <a:rPr lang="cs-CZ" altLang="cs-CZ" sz="1800" dirty="0"/>
              <a:t>- Výzkum regionů postižených snížením životní úrovně</a:t>
            </a:r>
          </a:p>
          <a:p>
            <a:pPr marL="0" lvl="1" indent="0">
              <a:spcBef>
                <a:spcPts val="0"/>
              </a:spcBef>
              <a:buNone/>
              <a:defRPr/>
            </a:pPr>
            <a:r>
              <a:rPr lang="cs-CZ" altLang="cs-CZ" sz="1800" b="1" dirty="0">
                <a:solidFill>
                  <a:srgbClr val="C00000"/>
                </a:solidFill>
                <a:latin typeface="Arial" charset="0"/>
              </a:rPr>
              <a:t>► </a:t>
            </a:r>
            <a:r>
              <a:rPr lang="cs-CZ" altLang="cs-CZ" sz="1800" b="1" dirty="0"/>
              <a:t>pro MPSV </a:t>
            </a:r>
          </a:p>
          <a:p>
            <a:pPr marL="0" lvl="1" indent="0">
              <a:spcBef>
                <a:spcPts val="0"/>
              </a:spcBef>
              <a:buNone/>
              <a:defRPr/>
            </a:pPr>
            <a:r>
              <a:rPr lang="cs-CZ" altLang="cs-CZ" sz="1800" dirty="0"/>
              <a:t>- Míra potřeby zdravotně soc. služeb pro zvládání základních živ. potřeb u osob 50 +</a:t>
            </a:r>
          </a:p>
          <a:p>
            <a:pPr marL="0" lvl="1" indent="0">
              <a:spcBef>
                <a:spcPts val="0"/>
              </a:spcBef>
              <a:buNone/>
              <a:defRPr/>
            </a:pPr>
            <a:r>
              <a:rPr lang="cs-CZ" altLang="cs-CZ" sz="1800" dirty="0"/>
              <a:t>- Výkon sociální práce z hlediska prevence a řešení situací sociálního vyloučení </a:t>
            </a:r>
          </a:p>
          <a:p>
            <a:pPr marL="0" lvl="1" indent="0">
              <a:spcBef>
                <a:spcPts val="0"/>
              </a:spcBef>
              <a:buNone/>
              <a:defRPr/>
            </a:pPr>
            <a:r>
              <a:rPr lang="cs-CZ" altLang="cs-CZ" sz="1800" dirty="0"/>
              <a:t>- Analýza struktury obecních bytů v ČR</a:t>
            </a:r>
          </a:p>
          <a:p>
            <a:pPr marL="0" lvl="1" indent="0">
              <a:spcBef>
                <a:spcPts val="0"/>
              </a:spcBef>
              <a:buNone/>
              <a:defRPr/>
            </a:pPr>
            <a:r>
              <a:rPr lang="cs-CZ" altLang="cs-CZ" sz="1800" dirty="0" smtClean="0"/>
              <a:t>- Výzkum násilí v pobytových soc. službách</a:t>
            </a:r>
          </a:p>
          <a:p>
            <a:pPr marL="0" lvl="1" indent="0">
              <a:spcBef>
                <a:spcPts val="0"/>
              </a:spcBef>
              <a:buNone/>
              <a:defRPr/>
            </a:pPr>
            <a:r>
              <a:rPr lang="cs-CZ" altLang="cs-CZ" sz="1800" dirty="0" smtClean="0"/>
              <a:t>- Využití nástrojů </a:t>
            </a:r>
            <a:r>
              <a:rPr lang="cs-CZ" altLang="cs-CZ" sz="1800" dirty="0" err="1" smtClean="0"/>
              <a:t>AAK</a:t>
            </a:r>
            <a:r>
              <a:rPr lang="cs-CZ" altLang="cs-CZ" sz="1800" dirty="0" smtClean="0"/>
              <a:t> u osob s demencí a PAS</a:t>
            </a:r>
            <a:endParaRPr lang="cs-CZ" altLang="cs-CZ" sz="1800" dirty="0"/>
          </a:p>
          <a:p>
            <a:pPr marL="0" lvl="1" indent="0">
              <a:spcBef>
                <a:spcPts val="0"/>
              </a:spcBef>
              <a:buNone/>
              <a:defRPr/>
            </a:pPr>
            <a:r>
              <a:rPr lang="cs-CZ" altLang="cs-CZ" sz="1800" b="1" dirty="0">
                <a:solidFill>
                  <a:srgbClr val="C00000"/>
                </a:solidFill>
                <a:latin typeface="Arial" charset="0"/>
              </a:rPr>
              <a:t>► </a:t>
            </a:r>
            <a:r>
              <a:rPr lang="cs-CZ" altLang="cs-CZ" sz="1800" b="1" dirty="0">
                <a:latin typeface="+mj-lt"/>
              </a:rPr>
              <a:t>Úřad vlády </a:t>
            </a:r>
          </a:p>
          <a:p>
            <a:pPr marL="0" lvl="1" indent="0">
              <a:spcBef>
                <a:spcPts val="0"/>
              </a:spcBef>
              <a:buNone/>
              <a:defRPr/>
            </a:pPr>
            <a:r>
              <a:rPr lang="cs-CZ" altLang="cs-CZ" sz="1800" dirty="0">
                <a:latin typeface="+mj-lt"/>
              </a:rPr>
              <a:t>-</a:t>
            </a:r>
            <a:r>
              <a:rPr lang="cs-CZ" altLang="cs-CZ" sz="1800" b="1" dirty="0">
                <a:latin typeface="+mj-lt"/>
              </a:rPr>
              <a:t> </a:t>
            </a:r>
            <a:r>
              <a:rPr lang="cs-CZ" altLang="cs-CZ" sz="1800" dirty="0"/>
              <a:t>Výzkum nových forem lichvy a zadlužení</a:t>
            </a:r>
          </a:p>
          <a:p>
            <a:pPr marL="0" lvl="1" indent="0">
              <a:spcBef>
                <a:spcPts val="0"/>
              </a:spcBef>
              <a:buNone/>
              <a:defRPr/>
            </a:pPr>
            <a:r>
              <a:rPr lang="cs-CZ" altLang="cs-CZ" sz="1800" b="1" dirty="0">
                <a:solidFill>
                  <a:srgbClr val="C00000"/>
                </a:solidFill>
                <a:latin typeface="Arial" charset="0"/>
              </a:rPr>
              <a:t>► </a:t>
            </a:r>
            <a:r>
              <a:rPr lang="cs-CZ" altLang="cs-CZ" sz="1800" b="1" dirty="0"/>
              <a:t>pro MV </a:t>
            </a:r>
            <a:endParaRPr lang="cs-CZ" sz="1800" dirty="0"/>
          </a:p>
          <a:p>
            <a:pPr marL="0" lvl="1" indent="0">
              <a:spcBef>
                <a:spcPts val="0"/>
              </a:spcBef>
              <a:buNone/>
              <a:defRPr/>
            </a:pPr>
            <a:r>
              <a:rPr lang="cs-CZ" sz="1800" dirty="0"/>
              <a:t>- Rozvoj dobrovolnictví v ČR (návrh koncepce)</a:t>
            </a:r>
          </a:p>
          <a:p>
            <a:pPr marL="0" lvl="1" indent="0">
              <a:spcBef>
                <a:spcPts val="0"/>
              </a:spcBef>
              <a:buNone/>
              <a:defRPr/>
            </a:pPr>
            <a:r>
              <a:rPr lang="cs-CZ" altLang="cs-CZ" sz="1800" b="1" dirty="0">
                <a:solidFill>
                  <a:srgbClr val="C00000"/>
                </a:solidFill>
                <a:latin typeface="Arial" charset="0"/>
              </a:rPr>
              <a:t>► </a:t>
            </a:r>
            <a:r>
              <a:rPr lang="cs-CZ" altLang="cs-CZ" sz="1800" b="1" dirty="0">
                <a:latin typeface="+mj-lt"/>
              </a:rPr>
              <a:t>Vzdělávání: </a:t>
            </a:r>
            <a:r>
              <a:rPr lang="cs-CZ" sz="1800" dirty="0"/>
              <a:t>Zvyšování kompetencí k efektivnímu rozhodování při řešení dopadů nárůstu nových soc. rizik v současnosti se zaměřením na práci s dětmi, rodinami a ostatními osobami v tíživých soc.  situacích </a:t>
            </a:r>
          </a:p>
        </p:txBody>
      </p:sp>
      <p:sp>
        <p:nvSpPr>
          <p:cNvPr id="6" name="Zástupný symbol pro obsah 3"/>
          <p:cNvSpPr>
            <a:spLocks noGrp="1"/>
          </p:cNvSpPr>
          <p:nvPr/>
        </p:nvSpPr>
        <p:spPr>
          <a:xfrm>
            <a:off x="5364088" y="692696"/>
            <a:ext cx="3779912" cy="5604602"/>
          </a:xfrm>
          <a:prstGeom prst="rect">
            <a:avLst/>
          </a:prstGeom>
        </p:spPr>
        <p:txBody>
          <a:bodyPr vert="horz" lIns="79818" tIns="39909" rIns="79818" bIns="39909" rtlCol="0">
            <a:noAutofit/>
          </a:bodyPr>
          <a:lstStyle>
            <a:lvl1pPr marL="342865" indent="-342865" algn="l" defTabSz="91430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874" indent="-285721" algn="l" defTabSz="91430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2884" indent="-228577" algn="l" defTabSz="91430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037"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190"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344"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497"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8650"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5803" indent="-228577" algn="l" defTabSz="91430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itchFamily="2" charset="2"/>
              <a:buNone/>
            </a:pPr>
            <a:r>
              <a:rPr lang="cs-CZ" altLang="cs-CZ" sz="1800" b="1" dirty="0"/>
              <a:t>Koncepce, strategie a analýzy</a:t>
            </a: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sz="1800" b="1" dirty="0">
                <a:solidFill>
                  <a:schemeClr val="accent2"/>
                </a:solidFill>
              </a:rPr>
              <a:t>Podpora procesu komunitního plánování sociálních služeb v Olomouckém kraji na obecní úrovni </a:t>
            </a:r>
            <a:endParaRPr lang="cs-CZ" sz="1800" b="1" dirty="0" smtClean="0">
              <a:solidFill>
                <a:schemeClr val="accent2"/>
              </a:solidFill>
            </a:endParaRP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sz="1800" b="1" dirty="0" smtClean="0"/>
              <a:t>Analýza </a:t>
            </a:r>
            <a:r>
              <a:rPr lang="cs-CZ" sz="1800" b="1" dirty="0"/>
              <a:t>potřeb a procesu komunitního plánování sociálních služeb </a:t>
            </a:r>
            <a:r>
              <a:rPr lang="cs-CZ" sz="1800" dirty="0" smtClean="0"/>
              <a:t>(např. Blansko</a:t>
            </a:r>
            <a:r>
              <a:rPr lang="cs-CZ" sz="1800" dirty="0"/>
              <a:t>, </a:t>
            </a:r>
            <a:r>
              <a:rPr lang="cs-CZ" sz="1800" dirty="0" smtClean="0"/>
              <a:t>Ostrava)</a:t>
            </a:r>
            <a:endParaRPr lang="cs-CZ" altLang="cs-CZ" sz="1800" dirty="0"/>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altLang="cs-CZ" sz="1800" b="1" dirty="0">
                <a:solidFill>
                  <a:srgbClr val="C00000"/>
                </a:solidFill>
              </a:rPr>
              <a:t>9 rozvojových strategií/koncepcí krajů </a:t>
            </a:r>
            <a:r>
              <a:rPr lang="cs-CZ" altLang="cs-CZ" sz="1800" b="1" dirty="0" smtClean="0">
                <a:solidFill>
                  <a:srgbClr val="C00000"/>
                </a:solidFill>
              </a:rPr>
              <a:t>/ podpor strategického přístupu </a:t>
            </a:r>
            <a:r>
              <a:rPr lang="cs-CZ" altLang="cs-CZ" sz="1800" dirty="0" smtClean="0">
                <a:solidFill>
                  <a:srgbClr val="C00000"/>
                </a:solidFill>
              </a:rPr>
              <a:t>např</a:t>
            </a:r>
            <a:r>
              <a:rPr lang="cs-CZ" altLang="cs-CZ" sz="1800" dirty="0">
                <a:solidFill>
                  <a:srgbClr val="C00000"/>
                </a:solidFill>
              </a:rPr>
              <a:t>.  </a:t>
            </a:r>
            <a:br>
              <a:rPr lang="cs-CZ" altLang="cs-CZ" sz="1800" dirty="0">
                <a:solidFill>
                  <a:srgbClr val="C00000"/>
                </a:solidFill>
              </a:rPr>
            </a:br>
            <a:r>
              <a:rPr lang="cs-CZ" altLang="cs-CZ" sz="1800" dirty="0" smtClean="0">
                <a:solidFill>
                  <a:srgbClr val="C00000"/>
                </a:solidFill>
              </a:rPr>
              <a:t>Koncepce </a:t>
            </a:r>
            <a:r>
              <a:rPr lang="cs-CZ" altLang="cs-CZ" sz="1800" dirty="0">
                <a:solidFill>
                  <a:srgbClr val="C00000"/>
                </a:solidFill>
              </a:rPr>
              <a:t>rodinné politiky pro </a:t>
            </a:r>
            <a:r>
              <a:rPr lang="cs-CZ" altLang="cs-CZ" sz="1800" dirty="0" err="1">
                <a:solidFill>
                  <a:srgbClr val="C00000"/>
                </a:solidFill>
              </a:rPr>
              <a:t>JMK</a:t>
            </a:r>
            <a:endParaRPr lang="cs-CZ" sz="1800" dirty="0" smtClean="0"/>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sz="1800" dirty="0" smtClean="0"/>
              <a:t>Studie </a:t>
            </a:r>
            <a:r>
              <a:rPr lang="cs-CZ" sz="1800" dirty="0"/>
              <a:t>o stavu bezdomovectví</a:t>
            </a: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altLang="cs-CZ" sz="1800" dirty="0"/>
              <a:t> Plán zdraví města Brna 2018 – 2030</a:t>
            </a: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altLang="cs-CZ" sz="1800" b="1" dirty="0"/>
              <a:t>Integrované strategie bezpečnosti města Orlová</a:t>
            </a: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altLang="cs-CZ" sz="1800" dirty="0"/>
              <a:t>Koncepce rodinné politiky pro Brno, Benešov </a:t>
            </a:r>
            <a:r>
              <a:rPr lang="cs-CZ" altLang="cs-CZ" sz="1800" dirty="0" smtClean="0"/>
              <a:t>a MČ Praha 13 </a:t>
            </a: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sz="1800" b="1" dirty="0" smtClean="0"/>
              <a:t>Studie </a:t>
            </a:r>
            <a:r>
              <a:rPr lang="cs-CZ" sz="1800" b="1" dirty="0"/>
              <a:t>zlepšení dostupnosti odlehčovacích služeb</a:t>
            </a:r>
          </a:p>
          <a:p>
            <a:pPr marL="249457" lvl="1" indent="-249457">
              <a:lnSpc>
                <a:spcPct val="80000"/>
              </a:lnSpc>
              <a:spcBef>
                <a:spcPct val="0"/>
              </a:spcBef>
              <a:spcAft>
                <a:spcPts val="458"/>
              </a:spcAft>
              <a:buClr>
                <a:srgbClr val="C00000"/>
              </a:buClr>
              <a:buFont typeface="Arial" panose="020B0604020202020204" pitchFamily="34" charset="0"/>
              <a:buChar char="►"/>
              <a:defRPr/>
            </a:pPr>
            <a:r>
              <a:rPr lang="cs-CZ" sz="1800" dirty="0"/>
              <a:t>Nová sociální rizika a možnosti uplatnění moderních metod sociální práce v Moravskoslezském kraji, Výzkum pro potřeby </a:t>
            </a:r>
            <a:r>
              <a:rPr lang="cs-CZ" sz="1800" dirty="0" smtClean="0"/>
              <a:t>OSU</a:t>
            </a:r>
            <a:endParaRPr lang="cs-CZ" altLang="cs-CZ" sz="1800" dirty="0"/>
          </a:p>
        </p:txBody>
      </p:sp>
      <p:sp>
        <p:nvSpPr>
          <p:cNvPr id="2" name="Obdélník 1"/>
          <p:cNvSpPr/>
          <p:nvPr/>
        </p:nvSpPr>
        <p:spPr>
          <a:xfrm>
            <a:off x="269694" y="6297298"/>
            <a:ext cx="9144000" cy="584765"/>
          </a:xfrm>
          <a:prstGeom prst="rect">
            <a:avLst/>
          </a:prstGeom>
        </p:spPr>
        <p:txBody>
          <a:bodyPr wrap="square" lIns="91428" tIns="45715" rIns="91428" bIns="45715">
            <a:spAutoFit/>
          </a:bodyPr>
          <a:lstStyle/>
          <a:p>
            <a:pPr marL="0" lvl="1">
              <a:spcBef>
                <a:spcPts val="0"/>
              </a:spcBef>
              <a:defRPr/>
            </a:pPr>
            <a:r>
              <a:rPr lang="cs-CZ" sz="1600" b="1" dirty="0">
                <a:solidFill>
                  <a:srgbClr val="C00000"/>
                </a:solidFill>
              </a:rPr>
              <a:t>Kurzy pro MSK: 1/Propojování plánování sociálních </a:t>
            </a:r>
            <a:r>
              <a:rPr lang="cs-CZ" sz="1600" b="1" dirty="0" smtClean="0">
                <a:solidFill>
                  <a:srgbClr val="C00000"/>
                </a:solidFill>
              </a:rPr>
              <a:t>služeb a sociální </a:t>
            </a:r>
            <a:r>
              <a:rPr lang="cs-CZ" sz="1600" b="1" dirty="0">
                <a:solidFill>
                  <a:srgbClr val="C00000"/>
                </a:solidFill>
              </a:rPr>
              <a:t>práce.  2/Proces zjišťování potřeb občanů. 3/Funkce koordinátora sociálních služeb.</a:t>
            </a:r>
          </a:p>
        </p:txBody>
      </p:sp>
    </p:spTree>
    <p:extLst>
      <p:ext uri="{BB962C8B-B14F-4D97-AF65-F5344CB8AC3E}">
        <p14:creationId xmlns:p14="http://schemas.microsoft.com/office/powerpoint/2010/main" val="20096780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a:p>
          <a:p>
            <a:pPr marL="0" indent="0" algn="ctr">
              <a:buNone/>
            </a:pPr>
            <a:endParaRPr lang="cs-CZ" dirty="0" smtClean="0"/>
          </a:p>
          <a:p>
            <a:pPr marL="0" indent="0" algn="ctr">
              <a:buNone/>
            </a:pPr>
            <a:r>
              <a:rPr lang="cs-CZ" b="1" dirty="0" smtClean="0"/>
              <a:t>POTŘEBNOST A PROVÁZANOST SOCIÁLNÍCH SLUŽEB A JEJICH DOSTUPNOST</a:t>
            </a:r>
          </a:p>
          <a:p>
            <a:pPr marL="0" indent="0" algn="ctr">
              <a:buNone/>
            </a:pPr>
            <a:r>
              <a:rPr lang="cs-CZ" b="1" dirty="0" smtClean="0"/>
              <a:t>V ÚZEMÍ SO ORP BYSTŘICE NAD PERNŠTEJNEM</a:t>
            </a:r>
            <a:endParaRPr lang="cs-CZ" b="1" dirty="0"/>
          </a:p>
        </p:txBody>
      </p:sp>
    </p:spTree>
    <p:extLst>
      <p:ext uri="{BB962C8B-B14F-4D97-AF65-F5344CB8AC3E}">
        <p14:creationId xmlns:p14="http://schemas.microsoft.com/office/powerpoint/2010/main" val="837993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SJEDNOCENÍ PLÁNOVACÍCH PROCESŮ</a:t>
            </a:r>
            <a:endParaRPr lang="cs-CZ" dirty="0"/>
          </a:p>
        </p:txBody>
      </p:sp>
      <p:sp>
        <p:nvSpPr>
          <p:cNvPr id="3" name="AutoShape 2" descr="Výsledek obrázku pro monika g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ýsledek obrázku pro monika gi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ýsledek obrázku pro monika gi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10" descr="Výsledek obrázku pro monika gi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Zástupný symbol pro obsah 4"/>
          <p:cNvSpPr>
            <a:spLocks noGrp="1"/>
          </p:cNvSpPr>
          <p:nvPr>
            <p:ph idx="1"/>
          </p:nvPr>
        </p:nvSpPr>
        <p:spPr>
          <a:xfrm>
            <a:off x="4788024" y="1916832"/>
            <a:ext cx="3819599" cy="2697163"/>
          </a:xfrm>
        </p:spPr>
        <p:txBody>
          <a:bodyPr>
            <a:normAutofit lnSpcReduction="10000"/>
          </a:bodyPr>
          <a:lstStyle/>
          <a:p>
            <a:pPr marL="0" indent="0">
              <a:buNone/>
            </a:pPr>
            <a:r>
              <a:rPr lang="cs-CZ" b="1" dirty="0" smtClean="0"/>
              <a:t>Sjednocení</a:t>
            </a:r>
          </a:p>
          <a:p>
            <a:r>
              <a:rPr lang="cs-CZ" dirty="0" smtClean="0"/>
              <a:t>územní a časová působnost plánů</a:t>
            </a:r>
          </a:p>
          <a:p>
            <a:r>
              <a:rPr lang="cs-CZ" dirty="0" smtClean="0"/>
              <a:t>terminologie</a:t>
            </a:r>
          </a:p>
          <a:p>
            <a:r>
              <a:rPr lang="cs-CZ" dirty="0" smtClean="0"/>
              <a:t>struktura</a:t>
            </a:r>
            <a:endParaRPr lang="cs-CZ" dirty="0"/>
          </a:p>
        </p:txBody>
      </p:sp>
      <p:pic>
        <p:nvPicPr>
          <p:cNvPr id="4" name="Obrázek 3"/>
          <p:cNvPicPr>
            <a:picLocks noChangeAspect="1"/>
          </p:cNvPicPr>
          <p:nvPr/>
        </p:nvPicPr>
        <p:blipFill>
          <a:blip r:embed="rId2"/>
          <a:stretch>
            <a:fillRect/>
          </a:stretch>
        </p:blipFill>
        <p:spPr>
          <a:xfrm>
            <a:off x="307975" y="903081"/>
            <a:ext cx="3716035" cy="5733256"/>
          </a:xfrm>
          <a:prstGeom prst="rect">
            <a:avLst/>
          </a:prstGeom>
        </p:spPr>
      </p:pic>
    </p:spTree>
    <p:extLst>
      <p:ext uri="{BB962C8B-B14F-4D97-AF65-F5344CB8AC3E}">
        <p14:creationId xmlns:p14="http://schemas.microsoft.com/office/powerpoint/2010/main" val="4037426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Sjednocení plánovacích procesů</a:t>
            </a:r>
            <a:endParaRPr lang="cs-CZ" dirty="0"/>
          </a:p>
        </p:txBody>
      </p:sp>
      <p:sp>
        <p:nvSpPr>
          <p:cNvPr id="3" name="AutoShape 2" descr="Výsledek obrázku pro monika g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ýsledek obrázku pro monika gi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ýsledek obrázku pro monika gi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10" descr="Výsledek obrázku pro monika gi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3" name="Obrázek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0" y="1306224"/>
            <a:ext cx="3391800" cy="3562936"/>
          </a:xfrm>
          <a:prstGeom prst="rect">
            <a:avLst/>
          </a:prstGeom>
          <a:noFill/>
          <a:ln>
            <a:noFill/>
          </a:ln>
        </p:spPr>
      </p:pic>
      <p:sp>
        <p:nvSpPr>
          <p:cNvPr id="9" name="Obdélník 8"/>
          <p:cNvSpPr/>
          <p:nvPr/>
        </p:nvSpPr>
        <p:spPr>
          <a:xfrm>
            <a:off x="2843808" y="1412776"/>
            <a:ext cx="5904656" cy="923330"/>
          </a:xfrm>
          <a:prstGeom prst="rect">
            <a:avLst/>
          </a:prstGeom>
        </p:spPr>
        <p:txBody>
          <a:bodyPr wrap="square">
            <a:spAutoFit/>
          </a:bodyPr>
          <a:lstStyle/>
          <a:p>
            <a:r>
              <a:rPr lang="cs-CZ"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Zákony a vyhlášky, národní politiky/strategie (MPSV Národní strategie rozvoje sociálních služeb na období 2016 – 2025), koncepce, metodiky a národní dotační tituly.</a:t>
            </a:r>
            <a:endParaRPr lang="cs-CZ" b="1" dirty="0">
              <a:solidFill>
                <a:srgbClr val="C00000"/>
              </a:solidFill>
            </a:endParaRPr>
          </a:p>
        </p:txBody>
      </p:sp>
      <p:sp>
        <p:nvSpPr>
          <p:cNvPr id="11" name="Obdélník 10"/>
          <p:cNvSpPr/>
          <p:nvPr/>
        </p:nvSpPr>
        <p:spPr>
          <a:xfrm>
            <a:off x="3275856" y="2538679"/>
            <a:ext cx="4572000" cy="923330"/>
          </a:xfrm>
          <a:prstGeom prst="rect">
            <a:avLst/>
          </a:prstGeom>
        </p:spPr>
        <p:txBody>
          <a:bodyPr>
            <a:spAutoFit/>
          </a:bodyPr>
          <a:lstStyle/>
          <a:p>
            <a:r>
              <a:rPr lang="cs-CZ" b="1" dirty="0">
                <a:solidFill>
                  <a:schemeClr val="accent3">
                    <a:lumMod val="75000"/>
                  </a:schemeClr>
                </a:solidFill>
                <a:latin typeface="+mj-lt"/>
              </a:rPr>
              <a:t>Střednědobý plán rozvoje sociálních služeb v Kraji Vysočina pro roky 2022–2024, krajské dotační tituly.</a:t>
            </a:r>
          </a:p>
        </p:txBody>
      </p:sp>
      <p:sp>
        <p:nvSpPr>
          <p:cNvPr id="15" name="Obdélník 14"/>
          <p:cNvSpPr/>
          <p:nvPr/>
        </p:nvSpPr>
        <p:spPr>
          <a:xfrm>
            <a:off x="3852170" y="3789040"/>
            <a:ext cx="4572000" cy="923330"/>
          </a:xfrm>
          <a:prstGeom prst="rect">
            <a:avLst/>
          </a:prstGeom>
        </p:spPr>
        <p:txBody>
          <a:bodyPr>
            <a:spAutoFit/>
          </a:bodyPr>
          <a:lstStyle/>
          <a:p>
            <a:r>
              <a:rPr lang="cs-CZ" b="1" dirty="0">
                <a:solidFill>
                  <a:srgbClr val="7030A0"/>
                </a:solidFill>
                <a:latin typeface="Calibri" panose="020F0502020204030204" pitchFamily="34" charset="0"/>
                <a:ea typeface="Calibri" panose="020F0502020204030204" pitchFamily="34" charset="0"/>
                <a:cs typeface="Times New Roman" panose="02020603050405020304" pitchFamily="18" charset="0"/>
              </a:rPr>
              <a:t>Plány sociálních služeb obcí, dotační tituly na lokální úrovni, spolupráce v rámci dobrovolných svazků obcí, MAS apod.</a:t>
            </a:r>
            <a:endParaRPr lang="cs-CZ" b="1" dirty="0">
              <a:solidFill>
                <a:srgbClr val="7030A0"/>
              </a:solidFill>
            </a:endParaRPr>
          </a:p>
        </p:txBody>
      </p:sp>
    </p:spTree>
    <p:extLst>
      <p:ext uri="{BB962C8B-B14F-4D97-AF65-F5344CB8AC3E}">
        <p14:creationId xmlns:p14="http://schemas.microsoft.com/office/powerpoint/2010/main" val="67880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VYMEZENÍ FUNKČNÍCH MIKROREGIONŮ V RÁMCI KRAJE VYSOČINA</a:t>
            </a:r>
            <a:endParaRPr lang="cs-CZ" dirty="0"/>
          </a:p>
        </p:txBody>
      </p:sp>
      <p:sp>
        <p:nvSpPr>
          <p:cNvPr id="16" name="Zástupný symbol pro obsah 15"/>
          <p:cNvSpPr>
            <a:spLocks noGrp="1"/>
          </p:cNvSpPr>
          <p:nvPr>
            <p:ph idx="1"/>
          </p:nvPr>
        </p:nvSpPr>
        <p:spPr>
          <a:xfrm>
            <a:off x="5220072" y="2840356"/>
            <a:ext cx="3600400" cy="2964908"/>
          </a:xfrm>
        </p:spPr>
        <p:txBody>
          <a:bodyPr>
            <a:normAutofit/>
          </a:bodyPr>
          <a:lstStyle/>
          <a:p>
            <a:r>
              <a:rPr lang="cs-CZ" sz="1600" dirty="0" smtClean="0"/>
              <a:t>80,3</a:t>
            </a:r>
            <a:r>
              <a:rPr lang="cs-CZ" sz="1600" dirty="0"/>
              <a:t> % obyvatel, pro které není problém navštívit </a:t>
            </a:r>
            <a:r>
              <a:rPr lang="cs-CZ" sz="1600" dirty="0" smtClean="0"/>
              <a:t>úřad, sociální službu </a:t>
            </a:r>
            <a:r>
              <a:rPr lang="cs-CZ" sz="1600" dirty="0"/>
              <a:t>v </a:t>
            </a:r>
            <a:r>
              <a:rPr lang="cs-CZ" sz="1600" dirty="0" err="1"/>
              <a:t>ORP</a:t>
            </a:r>
            <a:r>
              <a:rPr lang="cs-CZ" sz="1600" dirty="0" smtClean="0"/>
              <a:t>. </a:t>
            </a:r>
          </a:p>
          <a:p>
            <a:r>
              <a:rPr lang="cs-CZ" sz="1600" dirty="0" smtClean="0"/>
              <a:t>Důvodem </a:t>
            </a:r>
            <a:r>
              <a:rPr lang="cs-CZ" sz="1600" dirty="0"/>
              <a:t>pro cestu do </a:t>
            </a:r>
            <a:r>
              <a:rPr lang="cs-CZ" sz="1600" dirty="0" err="1"/>
              <a:t>ORP</a:t>
            </a:r>
            <a:r>
              <a:rPr lang="cs-CZ" sz="1600" dirty="0"/>
              <a:t> byla především návštěva obchodního centra a lékárny, sportoviště, kulturního zařízení (kino, divadlo) a volnočasového zařízení pro děti a mládež. </a:t>
            </a:r>
          </a:p>
          <a:p>
            <a:endParaRPr lang="cs-CZ" sz="1600" dirty="0"/>
          </a:p>
        </p:txBody>
      </p:sp>
      <p:sp>
        <p:nvSpPr>
          <p:cNvPr id="3" name="AutoShape 2" descr="Výsledek obrázku pro monika g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ýsledek obrázku pro monika gi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ýsledek obrázku pro monika gi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10" descr="Výsledek obrázku pro monika gi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030" name="Obrázek 2" descr="Regionalizace_Vysocina"/>
          <p:cNvPicPr>
            <a:picLocks noChangeAspect="1" noChangeArrowheads="1"/>
          </p:cNvPicPr>
          <p:nvPr/>
        </p:nvPicPr>
        <p:blipFill>
          <a:blip r:embed="rId2" cstate="print">
            <a:extLst>
              <a:ext uri="{28A0092B-C50C-407E-A947-70E740481C1C}">
                <a14:useLocalDpi xmlns:a14="http://schemas.microsoft.com/office/drawing/2010/main" val="0"/>
              </a:ext>
            </a:extLst>
          </a:blip>
          <a:srcRect t="24501"/>
          <a:stretch>
            <a:fillRect/>
          </a:stretch>
        </p:blipFill>
        <p:spPr bwMode="auto">
          <a:xfrm>
            <a:off x="-31503" y="677184"/>
            <a:ext cx="5039619" cy="538055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8"/>
          <p:cNvSpPr>
            <a:spLocks noChangeArrowheads="1"/>
          </p:cNvSpPr>
          <p:nvPr/>
        </p:nvSpPr>
        <p:spPr bwMode="auto">
          <a:xfrm>
            <a:off x="0" y="6082184"/>
            <a:ext cx="415851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1" u="none" strike="noStrike" cap="none" normalizeH="0" baseline="0" dirty="0" smtClean="0">
                <a:ln>
                  <a:noFill/>
                </a:ln>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Zdroj: PROCES (2018) Mapová příloha </a:t>
            </a:r>
            <a:r>
              <a:rPr kumimoji="0" lang="cs-CZ" altLang="cs-CZ" sz="900" b="0" i="1" u="none" strike="noStrike" cap="none" normalizeH="0" baseline="0" dirty="0" err="1" smtClean="0">
                <a:ln>
                  <a:noFill/>
                </a:ln>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sociogeografická</a:t>
            </a:r>
            <a:r>
              <a:rPr kumimoji="0" lang="cs-CZ" altLang="cs-CZ" sz="900" b="0" i="1" u="none" strike="noStrike" cap="none" normalizeH="0" baseline="0" dirty="0" smtClean="0">
                <a:ln>
                  <a:noFill/>
                </a:ln>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 regionalizace obcí 2011.</a:t>
            </a:r>
            <a:r>
              <a:rPr kumimoji="0" lang="cs-CZ" altLang="cs-CZ" sz="900" b="1" i="1" u="sng" strike="noStrike" cap="none" normalizeH="0" baseline="30000" dirty="0" smtClean="0">
                <a:ln>
                  <a:noFill/>
                </a:ln>
                <a:solidFill>
                  <a:srgbClr val="954F72"/>
                </a:solidFill>
                <a:effectLst/>
                <a:latin typeface="Cambria" panose="02040503050406030204" pitchFamily="18" charset="0"/>
                <a:ea typeface="Times New Roman" panose="02020603050405020304" pitchFamily="18" charset="0"/>
                <a:cs typeface="Times New Roman" panose="02020603050405020304" pitchFamily="18" charset="0"/>
                <a:hlinkClick r:id="rId3"/>
              </a:rPr>
              <a:t>[</a:t>
            </a:r>
            <a:r>
              <a:rPr kumimoji="0" lang="cs-CZ" altLang="cs-CZ" sz="900" b="1" i="1" u="sng" strike="noStrike" cap="none" normalizeH="0" baseline="30000" dirty="0" smtClean="0" bmk="">
                <a:ln>
                  <a:noFill/>
                </a:ln>
                <a:solidFill>
                  <a:srgbClr val="954F72"/>
                </a:solidFill>
                <a:effectLst/>
                <a:latin typeface="Cambria" panose="02040503050406030204" pitchFamily="18" charset="0"/>
                <a:ea typeface="Times New Roman" panose="02020603050405020304" pitchFamily="18" charset="0"/>
                <a:cs typeface="Times New Roman" panose="02020603050405020304" pitchFamily="18" charset="0"/>
                <a:hlinkClick r:id="rId3"/>
              </a:rPr>
              <a:t>1]</a:t>
            </a:r>
            <a:endParaRPr kumimoji="0" lang="cs-CZ" altLang="cs-CZ" sz="600" b="0" i="0" u="none" strike="noStrike" cap="none" normalizeH="0" baseline="0" dirty="0" smtClean="0">
              <a:ln>
                <a:noFill/>
              </a:ln>
              <a:solidFill>
                <a:schemeClr val="tx1"/>
              </a:solidFill>
              <a:effectLst/>
            </a:endParaRPr>
          </a:p>
        </p:txBody>
      </p:sp>
      <p:sp>
        <p:nvSpPr>
          <p:cNvPr id="14" name="Rectangle 9"/>
          <p:cNvSpPr>
            <a:spLocks noChangeArrowheads="1"/>
          </p:cNvSpPr>
          <p:nvPr/>
        </p:nvSpPr>
        <p:spPr bwMode="auto">
          <a:xfrm>
            <a:off x="0" y="6426200"/>
            <a:ext cx="3017838"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5" name="Rectangle 10"/>
          <p:cNvSpPr>
            <a:spLocks noChangeArrowheads="1"/>
          </p:cNvSpPr>
          <p:nvPr/>
        </p:nvSpPr>
        <p:spPr bwMode="auto">
          <a:xfrm>
            <a:off x="0" y="6432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1000" b="0" i="0" u="sng" strike="noStrike" cap="none" normalizeH="0" baseline="30000" smtClean="0">
                <a:ln>
                  <a:noFill/>
                </a:ln>
                <a:solidFill>
                  <a:srgbClr val="954F72"/>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kumimoji="0" lang="cs-CZ" altLang="cs-CZ" sz="1000" b="0" i="0" u="sng" strike="noStrike" cap="none" normalizeH="0" baseline="30000" smtClean="0" bmk="">
                <a:ln>
                  <a:noFill/>
                </a:ln>
                <a:solidFill>
                  <a:srgbClr val="954F72"/>
                </a:solidFill>
                <a:effectLst/>
                <a:latin typeface="Calibri" panose="020F0502020204030204" pitchFamily="34" charset="0"/>
                <a:ea typeface="Calibri" panose="020F0502020204030204" pitchFamily="34" charset="0"/>
                <a:cs typeface="Times New Roman" panose="02020603050405020304" pitchFamily="18" charset="0"/>
                <a:hlinkClick r:id="rId4"/>
              </a:rPr>
              <a:t>1]</a:t>
            </a:r>
            <a:r>
              <a:rPr kumimoji="0" lang="cs-CZ" altLang="cs-CZ" sz="1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str. 120. PROCES (2018) Analýza vybraných prostorových aspektů veřejné správy a zlepšení dostupnosti jejích služeb. Dostupné na </a:t>
            </a:r>
            <a:r>
              <a:rPr kumimoji="0" lang="cs-CZ" altLang="cs-CZ" sz="1000" b="0" i="0" u="sng" strike="noStrike" cap="none" normalizeH="0" baseline="0" smtClean="0">
                <a:ln>
                  <a:noFill/>
                </a:ln>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https://www.mvcr.cz/soubor/analyza-vybranych-prostorovych-aspektu-verejne-spravy-a-zlepseni-dostupnosti-jejich-sluzeb.aspx</a:t>
            </a:r>
            <a:r>
              <a:rPr kumimoji="0" lang="cs-CZ" altLang="cs-CZ" sz="10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17" name="TextovéPole 16"/>
          <p:cNvSpPr txBox="1"/>
          <p:nvPr/>
        </p:nvSpPr>
        <p:spPr>
          <a:xfrm>
            <a:off x="5508104" y="5687237"/>
            <a:ext cx="3740348" cy="646331"/>
          </a:xfrm>
          <a:prstGeom prst="rect">
            <a:avLst/>
          </a:prstGeom>
          <a:noFill/>
        </p:spPr>
        <p:txBody>
          <a:bodyPr wrap="square" rtlCol="0">
            <a:spAutoFit/>
          </a:bodyPr>
          <a:lstStyle/>
          <a:p>
            <a:r>
              <a:rPr lang="cs-CZ" sz="1200" i="1" dirty="0" smtClean="0"/>
              <a:t>Zdroj: </a:t>
            </a:r>
            <a:r>
              <a:rPr lang="cs-CZ" sz="1200" i="1" dirty="0" err="1" smtClean="0"/>
              <a:t>ACCENDO</a:t>
            </a:r>
            <a:r>
              <a:rPr lang="cs-CZ" sz="1200" i="1" dirty="0" smtClean="0"/>
              <a:t>, Reprezentativní </a:t>
            </a:r>
            <a:r>
              <a:rPr lang="cs-CZ" sz="1200" i="1" dirty="0"/>
              <a:t>sociologický výzkum obyvatel ČR z roku 2018, 700 </a:t>
            </a:r>
            <a:r>
              <a:rPr lang="cs-CZ" sz="1200" i="1" dirty="0" smtClean="0"/>
              <a:t>respondentů.</a:t>
            </a:r>
            <a:endParaRPr lang="cs-CZ" sz="1200" i="1" dirty="0"/>
          </a:p>
        </p:txBody>
      </p:sp>
      <p:sp>
        <p:nvSpPr>
          <p:cNvPr id="19" name="TextovéPole 18"/>
          <p:cNvSpPr txBox="1"/>
          <p:nvPr/>
        </p:nvSpPr>
        <p:spPr>
          <a:xfrm>
            <a:off x="5220072" y="750681"/>
            <a:ext cx="3771190" cy="1569660"/>
          </a:xfrm>
          <a:prstGeom prst="rect">
            <a:avLst/>
          </a:prstGeom>
          <a:noFill/>
          <a:ln w="19050">
            <a:solidFill>
              <a:schemeClr val="accent1"/>
            </a:solidFill>
          </a:ln>
        </p:spPr>
        <p:txBody>
          <a:bodyPr wrap="square" rtlCol="0">
            <a:spAutoFit/>
          </a:bodyPr>
          <a:lstStyle/>
          <a:p>
            <a:pPr algn="ctr"/>
            <a:r>
              <a:rPr lang="cs-CZ" sz="1600" dirty="0"/>
              <a:t>31,3 % respondentů navštívilo správní centrum </a:t>
            </a:r>
            <a:r>
              <a:rPr lang="cs-CZ" sz="1600" dirty="0" err="1"/>
              <a:t>ORP</a:t>
            </a:r>
            <a:r>
              <a:rPr lang="cs-CZ" sz="1600" dirty="0"/>
              <a:t> v minulém týdnu</a:t>
            </a:r>
            <a:r>
              <a:rPr lang="cs-CZ" sz="1600" dirty="0" smtClean="0"/>
              <a:t>,</a:t>
            </a:r>
          </a:p>
          <a:p>
            <a:pPr algn="ctr"/>
            <a:endParaRPr lang="cs-CZ" sz="1600" dirty="0"/>
          </a:p>
          <a:p>
            <a:pPr algn="ctr"/>
            <a:r>
              <a:rPr lang="cs-CZ" sz="1600" dirty="0"/>
              <a:t>49,0 % obyvatel ve správním centru </a:t>
            </a:r>
            <a:r>
              <a:rPr lang="cs-CZ" sz="1600" dirty="0" err="1"/>
              <a:t>ORP</a:t>
            </a:r>
            <a:r>
              <a:rPr lang="cs-CZ" sz="1600" dirty="0"/>
              <a:t> bydlí</a:t>
            </a:r>
            <a:r>
              <a:rPr lang="cs-CZ" sz="1600" dirty="0" smtClean="0"/>
              <a:t>,</a:t>
            </a:r>
            <a:endParaRPr lang="cs-CZ" sz="1600" dirty="0"/>
          </a:p>
        </p:txBody>
      </p:sp>
      <p:sp>
        <p:nvSpPr>
          <p:cNvPr id="20" name="Šipka dolů 19"/>
          <p:cNvSpPr/>
          <p:nvPr/>
        </p:nvSpPr>
        <p:spPr>
          <a:xfrm>
            <a:off x="6444208" y="2420888"/>
            <a:ext cx="576064"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2239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14570</TotalTime>
  <Words>2238</Words>
  <Application>Microsoft Office PowerPoint</Application>
  <PresentationFormat>Předvádění na obrazovce (4:3)</PresentationFormat>
  <Paragraphs>395</Paragraphs>
  <Slides>46</Slides>
  <Notes>15</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46</vt:i4>
      </vt:variant>
    </vt:vector>
  </HeadingPairs>
  <TitlesOfParts>
    <vt:vector size="55" baseType="lpstr">
      <vt:lpstr>Arial</vt:lpstr>
      <vt:lpstr>Arial Narrow</vt:lpstr>
      <vt:lpstr>ArialMT</vt:lpstr>
      <vt:lpstr>Calibri</vt:lpstr>
      <vt:lpstr>Cambria</vt:lpstr>
      <vt:lpstr>Times New Roman</vt:lpstr>
      <vt:lpstr>Verdana</vt:lpstr>
      <vt:lpstr>Wingdings</vt:lpstr>
      <vt:lpstr>Motiv systému Office</vt:lpstr>
      <vt:lpstr>Projekt:  CZ.03.2.63/0.0/0.0/15_007/0016008 Efektivním využitím zdrojů ke zvýšení kvality sociálních služeb v Kraji Vysočina  </vt:lpstr>
      <vt:lpstr>Prezentace aplikace PowerPoint</vt:lpstr>
      <vt:lpstr>O NÁS   ACCENDO - Centrum pro vědu a výzkum, z. ú.</vt:lpstr>
      <vt:lpstr>Klíčový přistup ve veřejné správě Evidence based policy &amp; Results based management</vt:lpstr>
      <vt:lpstr>Klíčový přistup ve veřejné správě Evidence based policy &amp; Results based management</vt:lpstr>
      <vt:lpstr>Prezentace aplikace PowerPoint</vt:lpstr>
      <vt:lpstr>SJEDNOCENÍ PLÁNOVACÍCH PROCESŮ</vt:lpstr>
      <vt:lpstr>Sjednocení plánovacích procesů</vt:lpstr>
      <vt:lpstr>VYMEZENÍ FUNKČNÍCH MIKROREGIONŮ V RÁMCI KRAJE VYSOČINA</vt:lpstr>
      <vt:lpstr>VELIKOSTNÍ KATEGORIE OBCÍ</vt:lpstr>
      <vt:lpstr>VÝVOJ POČTU OBYVATEL</vt:lpstr>
      <vt:lpstr>VÝVOJ POČTU SENIORŮ V KRAJI VYSOČINA DLE PROGNÓZY ČSÚ </vt:lpstr>
      <vt:lpstr>VÝVOJ NEZAMĚSTNANOSTI – KRAJ VYSOČINA</vt:lpstr>
      <vt:lpstr>VÝVOJ NEZAMĚSTNANOSTI – OKRES ŽĎÁR NAD SÁZAVOU</vt:lpstr>
      <vt:lpstr>SOCIÁLNÍ SLUŽBY PODLE FORMY (OKRES ŽĎÁR NAD SÁZAVOU)</vt:lpstr>
      <vt:lpstr>Prezentace aplikace PowerPoint</vt:lpstr>
      <vt:lpstr>VÝDAJE JEDNOTLIVÝCH VELIKOSTNÍCH SKUPIN OBCÍ, 2016-2020</vt:lpstr>
      <vt:lpstr>VÝDAJE NA 1 OBYVATELE 2016-2020</vt:lpstr>
      <vt:lpstr>Podíl výdajů do soc. oblasti na celkových výdajích obce, 2016-2020</vt:lpstr>
      <vt:lpstr>Struktura  výdajů, 2020</vt:lpstr>
      <vt:lpstr>Role MAS?</vt:lpstr>
      <vt:lpstr>Prezentace aplikace PowerPoint</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Systém financování sociálních služeb na Otrokovicku</vt:lpstr>
      <vt:lpstr>Fond sociálních služeb v ORP Vsetín a obcí připojených do spolufinancování</vt:lpstr>
      <vt:lpstr>Fond sociálních služeb v ORP Vsetín a obcí připojených do spolufinancování</vt:lpstr>
      <vt:lpstr>Fond sociálních služeb v ORP Vsetín a obcí připojených do spolufinancování</vt:lpstr>
      <vt:lpstr>Fond sociálních služeb v ORP Vsetín a obcí připojených do spolufinancování</vt:lpstr>
      <vt:lpstr>Fond sociálních služeb v ORP Vsetín a obcí připojených do spolufinancování</vt:lpstr>
      <vt:lpstr>Fond sociálních služeb v ORP Vsetín a obcí připojených do spolufinancování</vt:lpstr>
      <vt:lpstr>Fond sociálních služeb v ORP Vsetín a obcí připojených do spolufinancování</vt:lpstr>
      <vt:lpstr>Prezentace aplikace PowerPoint</vt:lpstr>
      <vt:lpstr>MODEL 1: Obce – poskytovatelé sociálních služeb</vt:lpstr>
      <vt:lpstr>MODEL 2: Obce – Společný fond</vt:lpstr>
      <vt:lpstr>MODEL 3: Kraj – Společný fond</vt:lpstr>
    </vt:vector>
  </TitlesOfParts>
  <Company>PROCES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Komunitni plan - demograficka analyza</dc:title>
  <dc:creator>Lubor Hruška</dc:creator>
  <cp:lastModifiedBy>Jan Beneš</cp:lastModifiedBy>
  <cp:revision>719</cp:revision>
  <cp:lastPrinted>2012-10-02T05:35:55Z</cp:lastPrinted>
  <dcterms:created xsi:type="dcterms:W3CDTF">2007-03-05T11:57:21Z</dcterms:created>
  <dcterms:modified xsi:type="dcterms:W3CDTF">2021-06-10T10:28:45Z</dcterms:modified>
</cp:coreProperties>
</file>