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2"/>
  </p:notesMasterIdLst>
  <p:handoutMasterIdLst>
    <p:handoutMasterId r:id="rId13"/>
  </p:handoutMasterIdLst>
  <p:sldIdLst>
    <p:sldId id="278" r:id="rId2"/>
    <p:sldId id="289" r:id="rId3"/>
    <p:sldId id="262" r:id="rId4"/>
    <p:sldId id="283" r:id="rId5"/>
    <p:sldId id="284" r:id="rId6"/>
    <p:sldId id="285" r:id="rId7"/>
    <p:sldId id="286" r:id="rId8"/>
    <p:sldId id="287" r:id="rId9"/>
    <p:sldId id="288" r:id="rId10"/>
    <p:sldId id="279" r:id="rId11"/>
  </p:sldIdLst>
  <p:sldSz cx="9144000" cy="6858000" type="screen4x3"/>
  <p:notesSz cx="9942513" cy="676116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9506" cy="33838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630686" y="0"/>
            <a:ext cx="4309506" cy="338383"/>
          </a:xfrm>
          <a:prstGeom prst="rect">
            <a:avLst/>
          </a:prstGeom>
        </p:spPr>
        <p:txBody>
          <a:bodyPr vert="horz" lIns="91440" tIns="45720" rIns="91440" bIns="45720" rtlCol="0"/>
          <a:lstStyle>
            <a:lvl1pPr algn="r">
              <a:defRPr sz="1200"/>
            </a:lvl1pPr>
          </a:lstStyle>
          <a:p>
            <a:fld id="{ED77117C-0D08-41B1-9CD6-A7D97CEEF2DA}" type="datetimeFigureOut">
              <a:rPr lang="cs-CZ" smtClean="0"/>
              <a:pPr/>
              <a:t>12.6.2018</a:t>
            </a:fld>
            <a:endParaRPr lang="cs-CZ"/>
          </a:p>
        </p:txBody>
      </p:sp>
      <p:sp>
        <p:nvSpPr>
          <p:cNvPr id="4" name="Zástupný symbol pro zápatí 3"/>
          <p:cNvSpPr>
            <a:spLocks noGrp="1"/>
          </p:cNvSpPr>
          <p:nvPr>
            <p:ph type="ftr" sz="quarter" idx="2"/>
          </p:nvPr>
        </p:nvSpPr>
        <p:spPr>
          <a:xfrm>
            <a:off x="1" y="6421699"/>
            <a:ext cx="4309506" cy="338383"/>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30686" y="6421699"/>
            <a:ext cx="4309506" cy="338383"/>
          </a:xfrm>
          <a:prstGeom prst="rect">
            <a:avLst/>
          </a:prstGeom>
        </p:spPr>
        <p:txBody>
          <a:bodyPr vert="horz" lIns="91440" tIns="45720" rIns="91440" bIns="45720" rtlCol="0" anchor="b"/>
          <a:lstStyle>
            <a:lvl1pPr algn="r">
              <a:defRPr sz="1200"/>
            </a:lvl1pPr>
          </a:lstStyle>
          <a:p>
            <a:fld id="{8D77D9B0-3D66-4E02-BB0E-C89F4AF31A20}" type="slidenum">
              <a:rPr lang="cs-CZ" smtClean="0"/>
              <a:pPr/>
              <a:t>‹#›</a:t>
            </a:fld>
            <a:endParaRPr lang="cs-CZ"/>
          </a:p>
        </p:txBody>
      </p:sp>
    </p:spTree>
    <p:extLst>
      <p:ext uri="{BB962C8B-B14F-4D97-AF65-F5344CB8AC3E}">
        <p14:creationId xmlns:p14="http://schemas.microsoft.com/office/powerpoint/2010/main" val="87794682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4308475" cy="33813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632450" y="0"/>
            <a:ext cx="4308475" cy="338138"/>
          </a:xfrm>
          <a:prstGeom prst="rect">
            <a:avLst/>
          </a:prstGeom>
        </p:spPr>
        <p:txBody>
          <a:bodyPr vert="horz" lIns="91440" tIns="45720" rIns="91440" bIns="45720" rtlCol="0"/>
          <a:lstStyle>
            <a:lvl1pPr algn="r">
              <a:defRPr sz="1200"/>
            </a:lvl1pPr>
          </a:lstStyle>
          <a:p>
            <a:fld id="{22F11E57-89A3-4641-91F5-6F270C69EB00}" type="datetimeFigureOut">
              <a:rPr lang="cs-CZ" smtClean="0"/>
              <a:pPr/>
              <a:t>12.6.2018</a:t>
            </a:fld>
            <a:endParaRPr lang="cs-CZ"/>
          </a:p>
        </p:txBody>
      </p:sp>
      <p:sp>
        <p:nvSpPr>
          <p:cNvPr id="4" name="Zástupný symbol pro obrázek snímku 3"/>
          <p:cNvSpPr>
            <a:spLocks noGrp="1" noRot="1" noChangeAspect="1"/>
          </p:cNvSpPr>
          <p:nvPr>
            <p:ph type="sldImg" idx="2"/>
          </p:nvPr>
        </p:nvSpPr>
        <p:spPr>
          <a:xfrm>
            <a:off x="3279775" y="506413"/>
            <a:ext cx="3382963" cy="25368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93775" y="3211513"/>
            <a:ext cx="7954963" cy="304323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6421438"/>
            <a:ext cx="4308475" cy="33813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32450" y="6421438"/>
            <a:ext cx="4308475" cy="338137"/>
          </a:xfrm>
          <a:prstGeom prst="rect">
            <a:avLst/>
          </a:prstGeom>
        </p:spPr>
        <p:txBody>
          <a:bodyPr vert="horz" lIns="91440" tIns="45720" rIns="91440" bIns="45720" rtlCol="0" anchor="b"/>
          <a:lstStyle>
            <a:lvl1pPr algn="r">
              <a:defRPr sz="1200"/>
            </a:lvl1pPr>
          </a:lstStyle>
          <a:p>
            <a:fld id="{C7639E6E-F9AB-4982-AF33-BE264125EB6B}" type="slidenum">
              <a:rPr lang="cs-CZ" smtClean="0"/>
              <a:pPr/>
              <a:t>‹#›</a:t>
            </a:fld>
            <a:endParaRPr lang="cs-CZ"/>
          </a:p>
        </p:txBody>
      </p:sp>
    </p:spTree>
    <p:extLst>
      <p:ext uri="{BB962C8B-B14F-4D97-AF65-F5344CB8AC3E}">
        <p14:creationId xmlns:p14="http://schemas.microsoft.com/office/powerpoint/2010/main" val="74652312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Tree>
    <p:extLst>
      <p:ext uri="{BB962C8B-B14F-4D97-AF65-F5344CB8AC3E}">
        <p14:creationId xmlns:p14="http://schemas.microsoft.com/office/powerpoint/2010/main" val="2922274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Vlastní rozložení">
    <p:spTree>
      <p:nvGrpSpPr>
        <p:cNvPr id="1" name=""/>
        <p:cNvGrpSpPr/>
        <p:nvPr/>
      </p:nvGrpSpPr>
      <p:grpSpPr>
        <a:xfrm>
          <a:off x="0" y="0"/>
          <a:ext cx="0" cy="0"/>
          <a:chOff x="0" y="0"/>
          <a:chExt cx="0" cy="0"/>
        </a:xfrm>
      </p:grpSpPr>
      <p:sp>
        <p:nvSpPr>
          <p:cNvPr id="4" name="TextovéPole 8"/>
          <p:cNvSpPr txBox="1">
            <a:spLocks noChangeArrowheads="1"/>
          </p:cNvSpPr>
          <p:nvPr/>
        </p:nvSpPr>
        <p:spPr bwMode="auto">
          <a:xfrm>
            <a:off x="8532813" y="6551613"/>
            <a:ext cx="576262" cy="261937"/>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7622E15A-1C30-41D0-AB41-2886BA25350E}" type="slidenum">
              <a:rPr lang="cs-CZ" altLang="cs-CZ" sz="1100" b="1" smtClean="0">
                <a:cs typeface="Arial" charset="0"/>
              </a:rPr>
              <a:pPr algn="ctr" eaLnBrk="1" hangingPunct="1">
                <a:defRPr/>
              </a:pPr>
              <a:t>‹#›</a:t>
            </a:fld>
            <a:endParaRPr lang="cs-CZ" altLang="cs-CZ" sz="1100" b="1" smtClean="0">
              <a:cs typeface="Arial" charset="0"/>
            </a:endParaRPr>
          </a:p>
        </p:txBody>
      </p:sp>
      <p:sp>
        <p:nvSpPr>
          <p:cNvPr id="6" name="TextovéPole 5"/>
          <p:cNvSpPr txBox="1">
            <a:spLocks noChangeArrowheads="1"/>
          </p:cNvSpPr>
          <p:nvPr/>
        </p:nvSpPr>
        <p:spPr bwMode="auto">
          <a:xfrm>
            <a:off x="8532813" y="6551613"/>
            <a:ext cx="576262" cy="261937"/>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313AE46F-FA0D-4D13-A03B-56C3F2C4F83F}" type="slidenum">
              <a:rPr lang="cs-CZ" altLang="cs-CZ" sz="1100" b="1" smtClean="0">
                <a:cs typeface="Arial" charset="0"/>
              </a:rPr>
              <a:pPr algn="ctr" eaLnBrk="1" hangingPunct="1">
                <a:defRPr/>
              </a:pPr>
              <a:t>‹#›</a:t>
            </a:fld>
            <a:endParaRPr lang="cs-CZ" altLang="cs-CZ" sz="1100" b="1" smtClean="0">
              <a:cs typeface="Arial" charset="0"/>
            </a:endParaRPr>
          </a:p>
        </p:txBody>
      </p:sp>
      <p:sp>
        <p:nvSpPr>
          <p:cNvPr id="2" name="Nadpis 1"/>
          <p:cNvSpPr>
            <a:spLocks noGrp="1"/>
          </p:cNvSpPr>
          <p:nvPr>
            <p:ph type="title"/>
          </p:nvPr>
        </p:nvSpPr>
        <p:spPr>
          <a:xfrm>
            <a:off x="899592" y="274638"/>
            <a:ext cx="7787208" cy="1143000"/>
          </a:xfrm>
          <a:prstGeom prst="rect">
            <a:avLst/>
          </a:prstGeom>
        </p:spPr>
        <p:txBody>
          <a:bodyPr anchor="ctr"/>
          <a:lstStyle/>
          <a:p>
            <a:r>
              <a:rPr lang="cs-CZ" smtClean="0"/>
              <a:t>Kliknutím lze upravit styl.</a:t>
            </a:r>
            <a:endParaRPr lang="cs-CZ" dirty="0"/>
          </a:p>
        </p:txBody>
      </p:sp>
      <p:sp>
        <p:nvSpPr>
          <p:cNvPr id="5" name="Zástupný symbol pro obsah 2"/>
          <p:cNvSpPr>
            <a:spLocks noGrp="1"/>
          </p:cNvSpPr>
          <p:nvPr>
            <p:ph idx="1"/>
          </p:nvPr>
        </p:nvSpPr>
        <p:spPr>
          <a:xfrm>
            <a:off x="899592" y="1600201"/>
            <a:ext cx="7787208" cy="3845024"/>
          </a:xfrm>
          <a:prstGeom prst="rect">
            <a:avLst/>
          </a:prstGeom>
        </p:spPr>
        <p:txBody>
          <a:bodyPr/>
          <a:lstStyle/>
          <a:p>
            <a:pPr lvl="0"/>
            <a:r>
              <a:rPr lang="cs-CZ" smtClean="0"/>
              <a:t>Kliknutím lze upravit styly předlohy textu.</a:t>
            </a:r>
          </a:p>
          <a:p>
            <a:pPr lvl="1"/>
            <a:r>
              <a:rPr lang="cs-CZ" smtClean="0"/>
              <a:t>Druhá úroveň</a:t>
            </a:r>
          </a:p>
          <a:p>
            <a:pPr lvl="2"/>
            <a:r>
              <a:rPr lang="cs-CZ" smtClean="0"/>
              <a:t>Třetí úroveň</a:t>
            </a:r>
          </a:p>
        </p:txBody>
      </p:sp>
    </p:spTree>
    <p:extLst>
      <p:ext uri="{BB962C8B-B14F-4D97-AF65-F5344CB8AC3E}">
        <p14:creationId xmlns:p14="http://schemas.microsoft.com/office/powerpoint/2010/main" val="2252963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TextovéPole 9"/>
          <p:cNvSpPr txBox="1">
            <a:spLocks noChangeArrowheads="1"/>
          </p:cNvSpPr>
          <p:nvPr/>
        </p:nvSpPr>
        <p:spPr bwMode="auto">
          <a:xfrm>
            <a:off x="8532813" y="6551613"/>
            <a:ext cx="576262" cy="261937"/>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F16D2DB1-38C2-4FAF-A045-960F2F498D8E}" type="slidenum">
              <a:rPr lang="cs-CZ" altLang="cs-CZ" sz="1100" b="1" smtClean="0">
                <a:cs typeface="Arial" charset="0"/>
              </a:rPr>
              <a:pPr algn="ctr" eaLnBrk="1" hangingPunct="1">
                <a:defRPr/>
              </a:pPr>
              <a:t>‹#›</a:t>
            </a:fld>
            <a:endParaRPr lang="cs-CZ" altLang="cs-CZ" sz="1100" b="1" smtClean="0">
              <a:cs typeface="Arial" charset="0"/>
            </a:endParaRPr>
          </a:p>
        </p:txBody>
      </p:sp>
      <p:sp>
        <p:nvSpPr>
          <p:cNvPr id="6" name="TextovéPole 9"/>
          <p:cNvSpPr txBox="1">
            <a:spLocks noChangeArrowheads="1"/>
          </p:cNvSpPr>
          <p:nvPr/>
        </p:nvSpPr>
        <p:spPr bwMode="auto">
          <a:xfrm>
            <a:off x="8532813" y="6551613"/>
            <a:ext cx="576262" cy="261937"/>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DC602D64-D3F9-4BA4-A475-21D9456BCC27}" type="slidenum">
              <a:rPr lang="cs-CZ" altLang="cs-CZ" sz="1100" b="1" smtClean="0">
                <a:cs typeface="Arial" charset="0"/>
              </a:rPr>
              <a:pPr algn="ctr" eaLnBrk="1" hangingPunct="1">
                <a:defRPr/>
              </a:pPr>
              <a:t>‹#›</a:t>
            </a:fld>
            <a:endParaRPr lang="cs-CZ" altLang="cs-CZ" sz="1100" b="1" smtClean="0">
              <a:cs typeface="Arial" charset="0"/>
            </a:endParaRPr>
          </a:p>
        </p:txBody>
      </p:sp>
      <p:sp>
        <p:nvSpPr>
          <p:cNvPr id="2" name="Nadpis 1"/>
          <p:cNvSpPr>
            <a:spLocks noGrp="1"/>
          </p:cNvSpPr>
          <p:nvPr>
            <p:ph type="title"/>
          </p:nvPr>
        </p:nvSpPr>
        <p:spPr>
          <a:xfrm>
            <a:off x="467544" y="274638"/>
            <a:ext cx="8219256" cy="1143000"/>
          </a:xfrm>
          <a:prstGeom prst="rect">
            <a:avLst/>
          </a:prstGeom>
        </p:spPr>
        <p:txBody>
          <a:bodyPr anchor="ctr"/>
          <a:lstStyle>
            <a:lvl1pPr algn="ctr">
              <a:defRPr/>
            </a:lvl1pPr>
          </a:lstStyle>
          <a:p>
            <a:r>
              <a:rPr lang="cs-CZ" smtClean="0"/>
              <a:t>Kliknutím lze upravit styl.</a:t>
            </a:r>
            <a:endParaRPr lang="cs-CZ" dirty="0"/>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p:txBody>
      </p:sp>
    </p:spTree>
    <p:extLst>
      <p:ext uri="{BB962C8B-B14F-4D97-AF65-F5344CB8AC3E}">
        <p14:creationId xmlns:p14="http://schemas.microsoft.com/office/powerpoint/2010/main" val="1334260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 name="TextovéPole 7"/>
          <p:cNvSpPr txBox="1">
            <a:spLocks noChangeArrowheads="1"/>
          </p:cNvSpPr>
          <p:nvPr/>
        </p:nvSpPr>
        <p:spPr bwMode="auto">
          <a:xfrm>
            <a:off x="8532813" y="6551613"/>
            <a:ext cx="576262" cy="261937"/>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B5CDF2F2-1212-41B5-8C94-EBC30EFFF6C4}" type="slidenum">
              <a:rPr lang="cs-CZ" altLang="cs-CZ" sz="1100" b="1" smtClean="0">
                <a:cs typeface="Arial" charset="0"/>
              </a:rPr>
              <a:pPr algn="ctr" eaLnBrk="1" hangingPunct="1">
                <a:defRPr/>
              </a:pPr>
              <a:t>‹#›</a:t>
            </a:fld>
            <a:endParaRPr lang="cs-CZ" altLang="cs-CZ" sz="1100" b="1" smtClean="0">
              <a:cs typeface="Arial" charset="0"/>
            </a:endParaRPr>
          </a:p>
        </p:txBody>
      </p:sp>
      <p:sp>
        <p:nvSpPr>
          <p:cNvPr id="4" name="TextovéPole 7"/>
          <p:cNvSpPr txBox="1">
            <a:spLocks noChangeArrowheads="1"/>
          </p:cNvSpPr>
          <p:nvPr/>
        </p:nvSpPr>
        <p:spPr bwMode="auto">
          <a:xfrm>
            <a:off x="8532813" y="6551613"/>
            <a:ext cx="576262" cy="261937"/>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B6ACF140-E907-4791-A737-95B79F0CA5CF}" type="slidenum">
              <a:rPr lang="cs-CZ" altLang="cs-CZ" sz="1100" b="1" smtClean="0">
                <a:cs typeface="Arial" charset="0"/>
              </a:rPr>
              <a:pPr algn="ctr" eaLnBrk="1" hangingPunct="1">
                <a:defRPr/>
              </a:pPr>
              <a:t>‹#›</a:t>
            </a:fld>
            <a:endParaRPr lang="cs-CZ" altLang="cs-CZ" sz="1100" b="1" smtClean="0">
              <a:cs typeface="Arial" charset="0"/>
            </a:endParaRPr>
          </a:p>
        </p:txBody>
      </p:sp>
      <p:sp>
        <p:nvSpPr>
          <p:cNvPr id="2" name="Nadpis 1"/>
          <p:cNvSpPr>
            <a:spLocks noGrp="1"/>
          </p:cNvSpPr>
          <p:nvPr>
            <p:ph type="title"/>
          </p:nvPr>
        </p:nvSpPr>
        <p:spPr>
          <a:xfrm>
            <a:off x="899592" y="274638"/>
            <a:ext cx="7787208" cy="1143000"/>
          </a:xfrm>
          <a:prstGeom prst="rect">
            <a:avLst/>
          </a:prstGeom>
        </p:spPr>
        <p:txBody>
          <a:bodyPr anchor="ctr"/>
          <a:lstStyle/>
          <a:p>
            <a:r>
              <a:rPr lang="cs-CZ" smtClean="0"/>
              <a:t>Kliknutím lze upravit styl.</a:t>
            </a:r>
            <a:endParaRPr lang="cs-CZ" dirty="0"/>
          </a:p>
        </p:txBody>
      </p:sp>
    </p:spTree>
    <p:extLst>
      <p:ext uri="{BB962C8B-B14F-4D97-AF65-F5344CB8AC3E}">
        <p14:creationId xmlns:p14="http://schemas.microsoft.com/office/powerpoint/2010/main" val="149034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Vlastní rozložení">
    <p:spTree>
      <p:nvGrpSpPr>
        <p:cNvPr id="1" name=""/>
        <p:cNvGrpSpPr/>
        <p:nvPr/>
      </p:nvGrpSpPr>
      <p:grpSpPr>
        <a:xfrm>
          <a:off x="0" y="0"/>
          <a:ext cx="0" cy="0"/>
          <a:chOff x="0" y="0"/>
          <a:chExt cx="0" cy="0"/>
        </a:xfrm>
      </p:grpSpPr>
      <p:sp>
        <p:nvSpPr>
          <p:cNvPr id="4" name="TextovéPole 8"/>
          <p:cNvSpPr txBox="1">
            <a:spLocks noChangeArrowheads="1"/>
          </p:cNvSpPr>
          <p:nvPr/>
        </p:nvSpPr>
        <p:spPr bwMode="auto">
          <a:xfrm>
            <a:off x="8532813" y="6551613"/>
            <a:ext cx="576262" cy="261937"/>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A8A886D8-64F6-421D-88A7-53BE4257AC7C}" type="slidenum">
              <a:rPr lang="cs-CZ" altLang="cs-CZ" sz="1100" b="1" smtClean="0">
                <a:cs typeface="Arial" charset="0"/>
              </a:rPr>
              <a:pPr algn="ctr" eaLnBrk="1" hangingPunct="1">
                <a:defRPr/>
              </a:pPr>
              <a:t>‹#›</a:t>
            </a:fld>
            <a:endParaRPr lang="cs-CZ" altLang="cs-CZ" sz="1100" b="1" smtClean="0">
              <a:cs typeface="Arial" charset="0"/>
            </a:endParaRPr>
          </a:p>
        </p:txBody>
      </p:sp>
      <p:sp>
        <p:nvSpPr>
          <p:cNvPr id="2" name="Nadpis 1"/>
          <p:cNvSpPr>
            <a:spLocks noGrp="1"/>
          </p:cNvSpPr>
          <p:nvPr>
            <p:ph type="title"/>
          </p:nvPr>
        </p:nvSpPr>
        <p:spPr>
          <a:xfrm>
            <a:off x="899592" y="274638"/>
            <a:ext cx="7787208" cy="1143000"/>
          </a:xfrm>
          <a:prstGeom prst="rect">
            <a:avLst/>
          </a:prstGeom>
        </p:spPr>
        <p:txBody>
          <a:bodyPr anchor="ctr"/>
          <a:lstStyle/>
          <a:p>
            <a:r>
              <a:rPr lang="cs-CZ" smtClean="0"/>
              <a:t>Klepnutím lze upravit styl předlohy nadpisů.</a:t>
            </a:r>
            <a:endParaRPr lang="cs-CZ" dirty="0"/>
          </a:p>
        </p:txBody>
      </p:sp>
      <p:sp>
        <p:nvSpPr>
          <p:cNvPr id="5" name="Zástupný symbol pro obsah 2"/>
          <p:cNvSpPr>
            <a:spLocks noGrp="1"/>
          </p:cNvSpPr>
          <p:nvPr>
            <p:ph idx="1"/>
          </p:nvPr>
        </p:nvSpPr>
        <p:spPr>
          <a:xfrm>
            <a:off x="899592" y="1600201"/>
            <a:ext cx="7787208" cy="3845024"/>
          </a:xfrm>
          <a:prstGeom prst="rect">
            <a:avLst/>
          </a:prstGeom>
        </p:spPr>
        <p:txBody>
          <a:bodyPr/>
          <a:lstStyle/>
          <a:p>
            <a:pPr lvl="0"/>
            <a:r>
              <a:rPr lang="cs-CZ" smtClean="0"/>
              <a:t>Klepnutím lze upravit styly předlohy textu.</a:t>
            </a:r>
          </a:p>
          <a:p>
            <a:pPr lvl="1"/>
            <a:r>
              <a:rPr lang="cs-CZ" smtClean="0"/>
              <a:t>Druhá úroveň</a:t>
            </a:r>
          </a:p>
          <a:p>
            <a:pPr lvl="2"/>
            <a:r>
              <a:rPr lang="cs-CZ" smtClean="0"/>
              <a:t>Třetí úroveň</a:t>
            </a:r>
          </a:p>
        </p:txBody>
      </p:sp>
      <p:sp>
        <p:nvSpPr>
          <p:cNvPr id="6" name="TextovéPole 8"/>
          <p:cNvSpPr txBox="1">
            <a:spLocks noChangeArrowheads="1"/>
          </p:cNvSpPr>
          <p:nvPr userDrawn="1"/>
        </p:nvSpPr>
        <p:spPr bwMode="auto">
          <a:xfrm>
            <a:off x="8532813" y="6551613"/>
            <a:ext cx="576262" cy="261937"/>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4AE50C5C-CE2F-420E-AD1C-A17F4FC8833B}" type="slidenum">
              <a:rPr lang="cs-CZ" altLang="cs-CZ" sz="1100" b="1" smtClean="0">
                <a:cs typeface="Arial" charset="0"/>
              </a:rPr>
              <a:pPr algn="ctr" eaLnBrk="1" hangingPunct="1">
                <a:defRPr/>
              </a:pPr>
              <a:t>‹#›</a:t>
            </a:fld>
            <a:endParaRPr lang="cs-CZ" altLang="cs-CZ" sz="1100" b="1" smtClean="0">
              <a:cs typeface="Arial" charset="0"/>
            </a:endParaRPr>
          </a:p>
        </p:txBody>
      </p:sp>
    </p:spTree>
    <p:extLst>
      <p:ext uri="{BB962C8B-B14F-4D97-AF65-F5344CB8AC3E}">
        <p14:creationId xmlns:p14="http://schemas.microsoft.com/office/powerpoint/2010/main" val="491225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Kliknutím lze upravit styl.</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p:txBody>
          <a:bodyPr/>
          <a:lstStyle/>
          <a:p>
            <a:fld id="{C9FDD412-115A-4BEC-A5B4-5B4FF36DBA29}" type="slidenum">
              <a:rPr lang="cs-CZ" smtClean="0"/>
              <a:pPr/>
              <a:t>‹#›</a:t>
            </a:fld>
            <a:endParaRPr lang="cs-CZ"/>
          </a:p>
        </p:txBody>
      </p:sp>
    </p:spTree>
    <p:extLst>
      <p:ext uri="{BB962C8B-B14F-4D97-AF65-F5344CB8AC3E}">
        <p14:creationId xmlns:p14="http://schemas.microsoft.com/office/powerpoint/2010/main" val="1535534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Vlastní rozložení">
    <p:spTree>
      <p:nvGrpSpPr>
        <p:cNvPr id="1" name=""/>
        <p:cNvGrpSpPr/>
        <p:nvPr/>
      </p:nvGrpSpPr>
      <p:grpSpPr>
        <a:xfrm>
          <a:off x="0" y="0"/>
          <a:ext cx="0" cy="0"/>
          <a:chOff x="0" y="0"/>
          <a:chExt cx="0" cy="0"/>
        </a:xfrm>
      </p:grpSpPr>
      <p:sp>
        <p:nvSpPr>
          <p:cNvPr id="4" name="TextovéPole 8"/>
          <p:cNvSpPr txBox="1">
            <a:spLocks noChangeArrowheads="1"/>
          </p:cNvSpPr>
          <p:nvPr userDrawn="1"/>
        </p:nvSpPr>
        <p:spPr bwMode="auto">
          <a:xfrm>
            <a:off x="8532813" y="6551613"/>
            <a:ext cx="576262" cy="261937"/>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4AE50C5C-CE2F-420E-AD1C-A17F4FC8833B}" type="slidenum">
              <a:rPr lang="cs-CZ" altLang="cs-CZ" sz="1100" b="1" smtClean="0">
                <a:cs typeface="Arial" charset="0"/>
              </a:rPr>
              <a:pPr algn="ctr" eaLnBrk="1" hangingPunct="1">
                <a:defRPr/>
              </a:pPr>
              <a:t>‹#›</a:t>
            </a:fld>
            <a:endParaRPr lang="cs-CZ" altLang="cs-CZ" sz="1100" b="1" smtClean="0">
              <a:cs typeface="Arial" charset="0"/>
            </a:endParaRPr>
          </a:p>
        </p:txBody>
      </p:sp>
      <p:sp>
        <p:nvSpPr>
          <p:cNvPr id="2" name="Nadpis 1"/>
          <p:cNvSpPr>
            <a:spLocks noGrp="1"/>
          </p:cNvSpPr>
          <p:nvPr>
            <p:ph type="title"/>
          </p:nvPr>
        </p:nvSpPr>
        <p:spPr>
          <a:xfrm>
            <a:off x="899592" y="274638"/>
            <a:ext cx="7787208" cy="1143000"/>
          </a:xfrm>
          <a:prstGeom prst="rect">
            <a:avLst/>
          </a:prstGeom>
        </p:spPr>
        <p:txBody>
          <a:bodyPr/>
          <a:lstStyle/>
          <a:p>
            <a:r>
              <a:rPr lang="cs-CZ" smtClean="0"/>
              <a:t>Klepnutím lze upravit styl předlohy nadpisů.</a:t>
            </a:r>
            <a:endParaRPr lang="cs-CZ" dirty="0"/>
          </a:p>
        </p:txBody>
      </p:sp>
      <p:sp>
        <p:nvSpPr>
          <p:cNvPr id="5" name="Zástupný symbol pro obsah 2"/>
          <p:cNvSpPr>
            <a:spLocks noGrp="1"/>
          </p:cNvSpPr>
          <p:nvPr>
            <p:ph idx="1"/>
          </p:nvPr>
        </p:nvSpPr>
        <p:spPr>
          <a:xfrm>
            <a:off x="899592" y="1600201"/>
            <a:ext cx="7787208" cy="3845024"/>
          </a:xfrm>
          <a:prstGeom prst="rect">
            <a:avLst/>
          </a:prstGeom>
        </p:spPr>
        <p:txBody>
          <a:bodyPr/>
          <a:lstStyle/>
          <a:p>
            <a:pPr lvl="0"/>
            <a:r>
              <a:rPr lang="cs-CZ" smtClean="0"/>
              <a:t>Klepnutím lze upravit styly předlohy textu.</a:t>
            </a:r>
          </a:p>
          <a:p>
            <a:pPr lvl="1"/>
            <a:r>
              <a:rPr lang="cs-CZ" smtClean="0"/>
              <a:t>Druhá úroveň</a:t>
            </a:r>
          </a:p>
          <a:p>
            <a:pPr lvl="2"/>
            <a:r>
              <a:rPr lang="cs-CZ" smtClean="0"/>
              <a:t>Třetí úroveň</a:t>
            </a:r>
          </a:p>
        </p:txBody>
      </p:sp>
    </p:spTree>
    <p:extLst>
      <p:ext uri="{BB962C8B-B14F-4D97-AF65-F5344CB8AC3E}">
        <p14:creationId xmlns:p14="http://schemas.microsoft.com/office/powerpoint/2010/main" val="646437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Obrázek 6" descr="Prezentace_vnitrek_final.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Zástupný symbol pro číslo snímku 5"/>
          <p:cNvSpPr txBox="1">
            <a:spLocks/>
          </p:cNvSpPr>
          <p:nvPr/>
        </p:nvSpPr>
        <p:spPr>
          <a:xfrm>
            <a:off x="250825" y="6519863"/>
            <a:ext cx="2089150" cy="365125"/>
          </a:xfrm>
          <a:prstGeom prst="rect">
            <a:avLst/>
          </a:prstGeom>
        </p:spPr>
        <p:txBody>
          <a:bodyPr anchor="ctr"/>
          <a:lstStyle>
            <a:lvl1pPr algn="ctr">
              <a:defRPr sz="1200" b="1">
                <a:solidFill>
                  <a:schemeClr val="tx1"/>
                </a:solidFill>
                <a:latin typeface="Arial" pitchFamily="34" charset="0"/>
                <a:cs typeface="Arial" pitchFamily="34" charset="0"/>
              </a:defRPr>
            </a:lvl1pPr>
          </a:lstStyle>
          <a:p>
            <a:pPr algn="l" fontAlgn="auto">
              <a:spcBef>
                <a:spcPts val="0"/>
              </a:spcBef>
              <a:spcAft>
                <a:spcPts val="0"/>
              </a:spcAft>
              <a:defRPr/>
            </a:pPr>
            <a:r>
              <a:rPr lang="cs-CZ" dirty="0" smtClean="0"/>
              <a:t>www.</a:t>
            </a:r>
            <a:r>
              <a:rPr lang="cs-CZ" dirty="0" err="1" smtClean="0"/>
              <a:t>mvcr.cz</a:t>
            </a:r>
            <a:r>
              <a:rPr lang="cs-CZ" dirty="0" smtClean="0"/>
              <a:t>/</a:t>
            </a:r>
            <a:r>
              <a:rPr lang="cs-CZ" dirty="0" err="1" smtClean="0"/>
              <a:t>odk</a:t>
            </a:r>
            <a:endParaRPr lang="cs-CZ" dirty="0" smtClean="0"/>
          </a:p>
        </p:txBody>
      </p:sp>
      <p:sp>
        <p:nvSpPr>
          <p:cNvPr id="2052" name="TextovéPole 8"/>
          <p:cNvSpPr txBox="1">
            <a:spLocks noChangeArrowheads="1"/>
          </p:cNvSpPr>
          <p:nvPr/>
        </p:nvSpPr>
        <p:spPr bwMode="auto">
          <a:xfrm>
            <a:off x="2700338" y="5949950"/>
            <a:ext cx="2016125" cy="461963"/>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cs-CZ" altLang="cs-CZ" sz="1200" b="1" smtClean="0">
                <a:solidFill>
                  <a:schemeClr val="bg1"/>
                </a:solidFill>
                <a:cs typeface="Arial" charset="0"/>
              </a:rPr>
              <a:t>Odbor veřejné správy, dozoru a kontroly</a:t>
            </a:r>
          </a:p>
        </p:txBody>
      </p:sp>
      <p:pic>
        <p:nvPicPr>
          <p:cNvPr id="2053" name="Obrázek 9" descr="MV_white-black.wmf"/>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3975" y="5537200"/>
            <a:ext cx="2617788"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Zástupný symbol pro číslo snímku 2"/>
          <p:cNvSpPr>
            <a:spLocks noGrp="1"/>
          </p:cNvSpPr>
          <p:nvPr>
            <p:ph type="sldNum" sz="quarter" idx="4"/>
          </p:nvPr>
        </p:nvSpPr>
        <p:spPr>
          <a:xfrm>
            <a:off x="8450263" y="6519863"/>
            <a:ext cx="585787" cy="338137"/>
          </a:xfrm>
          <a:prstGeom prst="rect">
            <a:avLst/>
          </a:prstGeom>
        </p:spPr>
        <p:txBody>
          <a:bodyPr anchor="ctr"/>
          <a:lstStyle>
            <a:lvl1pPr algn="ctr" fontAlgn="auto">
              <a:spcBef>
                <a:spcPts val="0"/>
              </a:spcBef>
              <a:spcAft>
                <a:spcPts val="0"/>
              </a:spcAft>
              <a:defRPr sz="1100" b="1">
                <a:latin typeface="Arial" pitchFamily="34" charset="0"/>
                <a:cs typeface="Arial" pitchFamily="34" charset="0"/>
              </a:defRPr>
            </a:lvl1pPr>
          </a:lstStyle>
          <a:p>
            <a:fld id="{C9FDD412-115A-4BEC-A5B4-5B4FF36DBA29}"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0" r:id="rId6"/>
  </p:sldLayoutIdLst>
  <p:hf hdr="0" ftr="0" dt="0"/>
  <p:txStyles>
    <p:titleStyle>
      <a:lvl1pPr algn="l" rtl="0" eaLnBrk="0" fontAlgn="base" hangingPunct="0">
        <a:spcBef>
          <a:spcPct val="0"/>
        </a:spcBef>
        <a:spcAft>
          <a:spcPct val="0"/>
        </a:spcAft>
        <a:defRPr sz="3200" b="1" kern="1200">
          <a:solidFill>
            <a:srgbClr val="00A9E2"/>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A9E2"/>
          </a:solidFill>
          <a:latin typeface="Arial" charset="0"/>
          <a:cs typeface="Arial" charset="0"/>
        </a:defRPr>
      </a:lvl2pPr>
      <a:lvl3pPr algn="l" rtl="0" eaLnBrk="0" fontAlgn="base" hangingPunct="0">
        <a:spcBef>
          <a:spcPct val="0"/>
        </a:spcBef>
        <a:spcAft>
          <a:spcPct val="0"/>
        </a:spcAft>
        <a:defRPr sz="3200" b="1">
          <a:solidFill>
            <a:srgbClr val="00A9E2"/>
          </a:solidFill>
          <a:latin typeface="Arial" charset="0"/>
          <a:cs typeface="Arial" charset="0"/>
        </a:defRPr>
      </a:lvl3pPr>
      <a:lvl4pPr algn="l" rtl="0" eaLnBrk="0" fontAlgn="base" hangingPunct="0">
        <a:spcBef>
          <a:spcPct val="0"/>
        </a:spcBef>
        <a:spcAft>
          <a:spcPct val="0"/>
        </a:spcAft>
        <a:defRPr sz="3200" b="1">
          <a:solidFill>
            <a:srgbClr val="00A9E2"/>
          </a:solidFill>
          <a:latin typeface="Arial" charset="0"/>
          <a:cs typeface="Arial" charset="0"/>
        </a:defRPr>
      </a:lvl4pPr>
      <a:lvl5pPr algn="l" rtl="0" eaLnBrk="0" fontAlgn="base" hangingPunct="0">
        <a:spcBef>
          <a:spcPct val="0"/>
        </a:spcBef>
        <a:spcAft>
          <a:spcPct val="0"/>
        </a:spcAft>
        <a:defRPr sz="3200" b="1">
          <a:solidFill>
            <a:srgbClr val="00A9E2"/>
          </a:solidFill>
          <a:latin typeface="Arial" charset="0"/>
          <a:cs typeface="Arial" charset="0"/>
        </a:defRPr>
      </a:lvl5pPr>
      <a:lvl6pPr marL="457200" algn="l" rtl="0" eaLnBrk="1" fontAlgn="base" hangingPunct="1">
        <a:spcBef>
          <a:spcPct val="0"/>
        </a:spcBef>
        <a:spcAft>
          <a:spcPct val="0"/>
        </a:spcAft>
        <a:defRPr sz="3200" b="1">
          <a:solidFill>
            <a:srgbClr val="00A9E2"/>
          </a:solidFill>
          <a:latin typeface="Arial" charset="0"/>
          <a:cs typeface="Arial" charset="0"/>
        </a:defRPr>
      </a:lvl6pPr>
      <a:lvl7pPr marL="914400" algn="l" rtl="0" eaLnBrk="1" fontAlgn="base" hangingPunct="1">
        <a:spcBef>
          <a:spcPct val="0"/>
        </a:spcBef>
        <a:spcAft>
          <a:spcPct val="0"/>
        </a:spcAft>
        <a:defRPr sz="3200" b="1">
          <a:solidFill>
            <a:srgbClr val="00A9E2"/>
          </a:solidFill>
          <a:latin typeface="Arial" charset="0"/>
          <a:cs typeface="Arial" charset="0"/>
        </a:defRPr>
      </a:lvl7pPr>
      <a:lvl8pPr marL="1371600" algn="l" rtl="0" eaLnBrk="1" fontAlgn="base" hangingPunct="1">
        <a:spcBef>
          <a:spcPct val="0"/>
        </a:spcBef>
        <a:spcAft>
          <a:spcPct val="0"/>
        </a:spcAft>
        <a:defRPr sz="3200" b="1">
          <a:solidFill>
            <a:srgbClr val="00A9E2"/>
          </a:solidFill>
          <a:latin typeface="Arial" charset="0"/>
          <a:cs typeface="Arial" charset="0"/>
        </a:defRPr>
      </a:lvl8pPr>
      <a:lvl9pPr marL="1828800" algn="l" rtl="0" eaLnBrk="1" fontAlgn="base" hangingPunct="1">
        <a:spcBef>
          <a:spcPct val="0"/>
        </a:spcBef>
        <a:spcAft>
          <a:spcPct val="0"/>
        </a:spcAft>
        <a:defRPr sz="3200" b="1">
          <a:solidFill>
            <a:srgbClr val="00A9E2"/>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Arial" charset="0"/>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Arial"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hyperlink" Target="mailto:dozorji@mvcr.cz" TargetMode="External"/><Relationship Id="rId2" Type="http://schemas.openxmlformats.org/officeDocument/2006/relationships/hyperlink" Target="http://www.mvcr.cz/2"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Nadpis 7"/>
          <p:cNvSpPr>
            <a:spLocks noGrp="1"/>
          </p:cNvSpPr>
          <p:nvPr>
            <p:ph type="title"/>
          </p:nvPr>
        </p:nvSpPr>
        <p:spPr bwMode="auto">
          <a:xfrm>
            <a:off x="899592" y="272849"/>
            <a:ext cx="7787208"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cs-CZ" altLang="cs-CZ" sz="2800" dirty="0" smtClean="0">
                <a:latin typeface="Arial" charset="0"/>
                <a:cs typeface="Arial" charset="0"/>
              </a:rPr>
              <a:t>Odbor veřejné správy, dozoru a kontroly Ministerstva vnitra</a:t>
            </a:r>
          </a:p>
        </p:txBody>
      </p:sp>
      <p:sp>
        <p:nvSpPr>
          <p:cNvPr id="8195" name="Zástupný symbol pro obsah 9"/>
          <p:cNvSpPr>
            <a:spLocks noGrp="1"/>
          </p:cNvSpPr>
          <p:nvPr>
            <p:ph idx="1"/>
          </p:nvPr>
        </p:nvSpPr>
        <p:spPr bwMode="auto">
          <a:xfrm>
            <a:off x="1116013" y="1557338"/>
            <a:ext cx="7786687" cy="3844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None/>
            </a:pPr>
            <a:endParaRPr lang="cs-CZ" sz="2800" b="1" dirty="0" smtClean="0"/>
          </a:p>
          <a:p>
            <a:pPr marL="0" indent="0" algn="ctr">
              <a:buNone/>
            </a:pPr>
            <a:endParaRPr lang="cs-CZ" sz="2800" b="1" dirty="0"/>
          </a:p>
          <a:p>
            <a:pPr marL="0" indent="0" algn="ctr">
              <a:buNone/>
            </a:pPr>
            <a:r>
              <a:rPr lang="cs-CZ" sz="3200" b="1" dirty="0" smtClean="0"/>
              <a:t>Mikroregion </a:t>
            </a:r>
            <a:r>
              <a:rPr lang="cs-CZ" sz="3200" b="1" dirty="0"/>
              <a:t>Bystřicko</a:t>
            </a:r>
          </a:p>
          <a:p>
            <a:pPr marL="0" indent="0" algn="ctr">
              <a:buNone/>
            </a:pPr>
            <a:endParaRPr lang="cs-CZ" sz="2800" b="1" dirty="0"/>
          </a:p>
          <a:p>
            <a:pPr marL="0" indent="0" algn="ctr">
              <a:buNone/>
            </a:pPr>
            <a:endParaRPr lang="cs-CZ" sz="2800" b="1" dirty="0"/>
          </a:p>
          <a:p>
            <a:pPr marL="0" indent="0">
              <a:buNone/>
            </a:pPr>
            <a:endParaRPr lang="cs-CZ" sz="1600" b="1" dirty="0" smtClean="0"/>
          </a:p>
          <a:p>
            <a:pPr marL="0" indent="0">
              <a:buNone/>
            </a:pPr>
            <a:endParaRPr lang="cs-CZ" sz="2000" b="1" dirty="0" smtClean="0"/>
          </a:p>
          <a:p>
            <a:pPr marL="0" indent="0">
              <a:buNone/>
            </a:pPr>
            <a:r>
              <a:rPr lang="cs-CZ" sz="2000" b="1" dirty="0" smtClean="0"/>
              <a:t>Ing</a:t>
            </a:r>
            <a:r>
              <a:rPr lang="cs-CZ" sz="2000" b="1" dirty="0"/>
              <a:t>. Anežka Slezáková				            19. 6. 2018</a:t>
            </a:r>
          </a:p>
        </p:txBody>
      </p:sp>
      <p:sp>
        <p:nvSpPr>
          <p:cNvPr id="4" name="TextovéPole 3"/>
          <p:cNvSpPr txBox="1"/>
          <p:nvPr/>
        </p:nvSpPr>
        <p:spPr>
          <a:xfrm>
            <a:off x="1530724" y="1422400"/>
            <a:ext cx="5616575" cy="307975"/>
          </a:xfrm>
          <a:prstGeom prst="rect">
            <a:avLst/>
          </a:prstGeom>
          <a:noFill/>
        </p:spPr>
        <p:txBody>
          <a:bodyPr>
            <a:spAutoFit/>
          </a:bodyPr>
          <a:lstStyle/>
          <a:p>
            <a:pPr algn="ctr">
              <a:defRPr/>
            </a:pPr>
            <a:endParaRPr lang="cs-CZ" sz="1400" b="1" dirty="0">
              <a:solidFill>
                <a:srgbClr val="00A9E2"/>
              </a:solidFill>
              <a:ea typeface="+mj-ea"/>
              <a:cs typeface="Arial" charset="0"/>
            </a:endParaRPr>
          </a:p>
        </p:txBody>
      </p:sp>
    </p:spTree>
    <p:extLst>
      <p:ext uri="{BB962C8B-B14F-4D97-AF65-F5344CB8AC3E}">
        <p14:creationId xmlns:p14="http://schemas.microsoft.com/office/powerpoint/2010/main" val="1282387828"/>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Informace </a:t>
            </a:r>
            <a:endParaRPr lang="cs-CZ" dirty="0"/>
          </a:p>
        </p:txBody>
      </p:sp>
      <p:sp>
        <p:nvSpPr>
          <p:cNvPr id="3" name="Zástupný symbol pro obsah 2"/>
          <p:cNvSpPr>
            <a:spLocks noGrp="1"/>
          </p:cNvSpPr>
          <p:nvPr>
            <p:ph idx="1"/>
          </p:nvPr>
        </p:nvSpPr>
        <p:spPr/>
        <p:txBody>
          <a:bodyPr/>
          <a:lstStyle/>
          <a:p>
            <a:pPr marL="0" indent="0" algn="just">
              <a:buNone/>
            </a:pPr>
            <a:r>
              <a:rPr lang="cs-CZ" altLang="cs-CZ" sz="2000" dirty="0" smtClean="0"/>
              <a:t>Děkuji za pozornost a ráda bych Vás všechny upozornila na metodické materiály, stanoviska a vzory obecně závazných vyhlášek umístěné na webových stránkách </a:t>
            </a:r>
            <a:r>
              <a:rPr lang="cs-CZ" altLang="cs-CZ" sz="2000" u="sng" dirty="0" smtClean="0">
                <a:hlinkClick r:id="rId2"/>
              </a:rPr>
              <a:t>http://www.mvcr.cz</a:t>
            </a:r>
            <a:r>
              <a:rPr lang="cs-CZ" altLang="cs-CZ" sz="2000" dirty="0" smtClean="0"/>
              <a:t> a nabídla Vám metodickou pomoc  do budoucna, a to jak při tvorbě obecně závazných vyhlášek, tak v rámci řešení dalších otázek a problémů obcí v rámci jejich samostatné působnosti.</a:t>
            </a:r>
          </a:p>
          <a:p>
            <a:pPr marL="0" indent="0">
              <a:buNone/>
            </a:pPr>
            <a:endParaRPr lang="cs-CZ" sz="2000" dirty="0" smtClean="0"/>
          </a:p>
          <a:p>
            <a:pPr marL="0" indent="0" algn="just">
              <a:buNone/>
            </a:pPr>
            <a:r>
              <a:rPr lang="cs-CZ" sz="2000" dirty="0" smtClean="0"/>
              <a:t>Při zpracování obecně závazných vyhlášek lze využít metodické pomoci našich zaměstnanců územního pracoviště dozoru v Jihlavě, adresa: Tolstého 15, Jihlava, kontaktní osoba: JUDr. Martina </a:t>
            </a:r>
            <a:r>
              <a:rPr lang="cs-CZ" sz="2000" dirty="0" err="1" smtClean="0"/>
              <a:t>Hostomská</a:t>
            </a:r>
            <a:r>
              <a:rPr lang="cs-CZ" sz="2000" dirty="0" smtClean="0"/>
              <a:t>, tel. 567 300 369, e-mail: </a:t>
            </a:r>
            <a:r>
              <a:rPr lang="cs-CZ" sz="2000" u="sng" dirty="0" err="1" smtClean="0">
                <a:hlinkClick r:id="rId3"/>
              </a:rPr>
              <a:t>dozorji</a:t>
            </a:r>
            <a:r>
              <a:rPr lang="cs-CZ" sz="2000" u="sng" dirty="0" smtClean="0">
                <a:hlinkClick r:id="rId3"/>
              </a:rPr>
              <a:t>@</a:t>
            </a:r>
            <a:r>
              <a:rPr lang="cs-CZ" sz="2000" u="sng" dirty="0" err="1" smtClean="0">
                <a:hlinkClick r:id="rId3"/>
              </a:rPr>
              <a:t>mvcr.cz</a:t>
            </a:r>
            <a:r>
              <a:rPr lang="cs-CZ" sz="2000" dirty="0" smtClean="0"/>
              <a:t>.</a:t>
            </a:r>
          </a:p>
          <a:p>
            <a:endParaRPr lang="cs-CZ" dirty="0"/>
          </a:p>
        </p:txBody>
      </p:sp>
      <p:sp>
        <p:nvSpPr>
          <p:cNvPr id="4" name="Zástupný symbol pro číslo snímku 3"/>
          <p:cNvSpPr>
            <a:spLocks noGrp="1"/>
          </p:cNvSpPr>
          <p:nvPr>
            <p:ph type="sldNum" sz="quarter" idx="12"/>
          </p:nvPr>
        </p:nvSpPr>
        <p:spPr/>
        <p:txBody>
          <a:bodyPr/>
          <a:lstStyle/>
          <a:p>
            <a:fld id="{C9FDD412-115A-4BEC-A5B4-5B4FF36DBA29}" type="slidenum">
              <a:rPr lang="cs-CZ" smtClean="0"/>
              <a:pPr/>
              <a:t>10</a:t>
            </a:fld>
            <a:endParaRPr lang="cs-CZ"/>
          </a:p>
        </p:txBody>
      </p:sp>
    </p:spTree>
    <p:extLst>
      <p:ext uri="{BB962C8B-B14F-4D97-AF65-F5344CB8AC3E}">
        <p14:creationId xmlns:p14="http://schemas.microsoft.com/office/powerpoint/2010/main" val="1146939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lgn="ctr">
              <a:spcBef>
                <a:spcPts val="0"/>
              </a:spcBef>
              <a:buNone/>
            </a:pPr>
            <a:r>
              <a:rPr lang="cs-CZ" b="1" dirty="0"/>
              <a:t>Veřejný pořádek</a:t>
            </a:r>
          </a:p>
          <a:p>
            <a:pPr marL="0" indent="0" algn="ctr">
              <a:spcBef>
                <a:spcPts val="0"/>
              </a:spcBef>
              <a:buNone/>
            </a:pPr>
            <a:endParaRPr lang="cs-CZ" altLang="cs-CZ" sz="1800" dirty="0">
              <a:latin typeface="Arial" charset="0"/>
              <a:cs typeface="Arial" charset="0"/>
            </a:endParaRPr>
          </a:p>
          <a:p>
            <a:pPr indent="0" algn="ctr">
              <a:buNone/>
            </a:pPr>
            <a:r>
              <a:rPr lang="cs-CZ" b="1" dirty="0"/>
              <a:t>Obecně závazná vyhláška obce o nočním klidu, kterou se stanovují výjimečné případy, při nichž je doba nočního klidu vymezena dobou kratší nebo při nichž nemusí být doba nočního klidu dodržována, dle § 5 odst. 6 zákona </a:t>
            </a:r>
          </a:p>
          <a:p>
            <a:pPr indent="0" algn="ctr">
              <a:buNone/>
            </a:pPr>
            <a:r>
              <a:rPr lang="cs-CZ" b="1" dirty="0"/>
              <a:t>č. 251/2016 Sb., o některých přestupcích</a:t>
            </a:r>
            <a:endParaRPr lang="cs-CZ" altLang="cs-CZ" b="1" dirty="0">
              <a:latin typeface="Arial" charset="0"/>
              <a:cs typeface="Arial" charset="0"/>
            </a:endParaRPr>
          </a:p>
        </p:txBody>
      </p:sp>
      <p:sp>
        <p:nvSpPr>
          <p:cNvPr id="4" name="Nadpis 3"/>
          <p:cNvSpPr>
            <a:spLocks noGrp="1"/>
          </p:cNvSpPr>
          <p:nvPr>
            <p:ph type="title"/>
          </p:nvPr>
        </p:nvSpPr>
        <p:spPr/>
        <p:txBody>
          <a:bodyPr/>
          <a:lstStyle/>
          <a:p>
            <a:pPr algn="ctr"/>
            <a:r>
              <a:rPr lang="cs-CZ" altLang="cs-CZ" sz="2800" dirty="0">
                <a:latin typeface="Arial" charset="0"/>
                <a:cs typeface="Arial" charset="0"/>
              </a:rPr>
              <a:t>Odbor veřejné správy, dozoru a kontroly Ministerstva vnitra</a:t>
            </a:r>
            <a:endParaRPr lang="cs-CZ" sz="2800" dirty="0"/>
          </a:p>
        </p:txBody>
      </p:sp>
    </p:spTree>
    <p:extLst>
      <p:ext uri="{BB962C8B-B14F-4D97-AF65-F5344CB8AC3E}">
        <p14:creationId xmlns:p14="http://schemas.microsoft.com/office/powerpoint/2010/main" val="3971095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hangingPunct="1">
              <a:defRPr/>
            </a:pPr>
            <a:r>
              <a:rPr lang="cs-CZ" sz="2800" dirty="0" smtClean="0"/>
              <a:t>Noční klid a doba nočního klidu</a:t>
            </a:r>
            <a:endParaRPr lang="cs-CZ" sz="2800" dirty="0">
              <a:latin typeface="Arial" charset="0"/>
              <a:cs typeface="Arial" charset="0"/>
            </a:endParaRPr>
          </a:p>
        </p:txBody>
      </p:sp>
      <p:sp>
        <p:nvSpPr>
          <p:cNvPr id="3" name="Zástupný symbol pro obsah 2"/>
          <p:cNvSpPr>
            <a:spLocks noGrp="1"/>
          </p:cNvSpPr>
          <p:nvPr>
            <p:ph idx="1"/>
          </p:nvPr>
        </p:nvSpPr>
        <p:spPr>
          <a:xfrm>
            <a:off x="395536" y="980728"/>
            <a:ext cx="8466137" cy="4619600"/>
          </a:xfrm>
        </p:spPr>
        <p:txBody>
          <a:bodyPr/>
          <a:lstStyle/>
          <a:p>
            <a:pPr marL="0" indent="0" eaLnBrk="1" hangingPunct="1">
              <a:buNone/>
              <a:defRPr/>
            </a:pPr>
            <a:endParaRPr lang="cs-CZ" sz="1800" b="1" dirty="0" smtClean="0"/>
          </a:p>
          <a:p>
            <a:pPr indent="0" algn="just" eaLnBrk="1" hangingPunct="1">
              <a:buNone/>
              <a:defRPr/>
            </a:pPr>
            <a:r>
              <a:rPr lang="cs-CZ" sz="1800" b="1" dirty="0" smtClean="0"/>
              <a:t>Doba nočního klidu </a:t>
            </a:r>
            <a:r>
              <a:rPr lang="cs-CZ" sz="1800" dirty="0" smtClean="0"/>
              <a:t>je regulována zákonem, a to </a:t>
            </a:r>
            <a:r>
              <a:rPr lang="cs-CZ" sz="1800" b="1" dirty="0" smtClean="0">
                <a:solidFill>
                  <a:srgbClr val="FF0000"/>
                </a:solidFill>
              </a:rPr>
              <a:t>zákonem č. 251/2016 Sb., o některých přestupcích </a:t>
            </a:r>
            <a:r>
              <a:rPr lang="cs-CZ" sz="1800" dirty="0" smtClean="0"/>
              <a:t>(dále jen „zákon o některých přestupcích“), jako doba od dvacáté druhé do šesté hodiny, přičemž porušení nočního klidu je dle </a:t>
            </a:r>
            <a:r>
              <a:rPr lang="cs-CZ" sz="1800" b="1" dirty="0" smtClean="0">
                <a:solidFill>
                  <a:srgbClr val="FF0000"/>
                </a:solidFill>
              </a:rPr>
              <a:t>§ 5 odst. 1 písm. d) a § 5 odst. 2 písm. a) zákona o některých přestupcích</a:t>
            </a:r>
            <a:r>
              <a:rPr lang="cs-CZ" sz="1800" b="1" dirty="0" smtClean="0"/>
              <a:t> </a:t>
            </a:r>
            <a:r>
              <a:rPr lang="cs-CZ" sz="1800" dirty="0" smtClean="0"/>
              <a:t>přestupkem proti veřejnému pořádku, za jehož spáchání lze uložit zákonem stanovený správní trest. </a:t>
            </a:r>
          </a:p>
          <a:p>
            <a:pPr indent="0" algn="just" eaLnBrk="1" hangingPunct="1">
              <a:buNone/>
              <a:defRPr/>
            </a:pPr>
            <a:endParaRPr lang="cs-CZ" sz="1200" dirty="0" smtClean="0"/>
          </a:p>
          <a:p>
            <a:pPr indent="0" algn="just" eaLnBrk="1" hangingPunct="1">
              <a:buNone/>
              <a:defRPr/>
            </a:pPr>
            <a:r>
              <a:rPr lang="cs-CZ" sz="1800" dirty="0" smtClean="0"/>
              <a:t>Pokud jde o samotný </a:t>
            </a:r>
            <a:r>
              <a:rPr lang="cs-CZ" sz="1800" b="1" dirty="0" smtClean="0"/>
              <a:t>pojem noční klid</a:t>
            </a:r>
            <a:r>
              <a:rPr lang="cs-CZ" sz="1800" dirty="0" smtClean="0"/>
              <a:t>, ten není, na rozdíl od doby nočního klidu, zákonem vymezen, nicméně pod tímto pojmem lze chápat určitý pokojný stav na určitém místě ve vymezenou dobu, na jehož zachování má společnost zájem za účelem spořádaného a poklidného soužití.</a:t>
            </a:r>
          </a:p>
          <a:p>
            <a:pPr algn="just" eaLnBrk="1" hangingPunct="1">
              <a:buFont typeface="Wingdings 3" pitchFamily="18" charset="2"/>
              <a:buAutoNum type="alphaLcParenR"/>
              <a:defRPr/>
            </a:pPr>
            <a:endParaRPr lang="cs-CZ" sz="1800" dirty="0" smtClean="0"/>
          </a:p>
        </p:txBody>
      </p:sp>
      <p:sp>
        <p:nvSpPr>
          <p:cNvPr id="4" name="Zástupný symbol pro číslo snímku 3"/>
          <p:cNvSpPr>
            <a:spLocks noGrp="1"/>
          </p:cNvSpPr>
          <p:nvPr>
            <p:ph type="sldNum" sz="quarter" idx="12"/>
          </p:nvPr>
        </p:nvSpPr>
        <p:spPr/>
        <p:txBody>
          <a:bodyPr/>
          <a:lstStyle/>
          <a:p>
            <a:fld id="{C9FDD412-115A-4BEC-A5B4-5B4FF36DBA29}" type="slidenum">
              <a:rPr lang="cs-CZ" smtClean="0"/>
              <a:pPr/>
              <a:t>3</a:t>
            </a:fld>
            <a:endParaRPr lang="cs-CZ"/>
          </a:p>
        </p:txBody>
      </p:sp>
    </p:spTree>
    <p:extLst>
      <p:ext uri="{BB962C8B-B14F-4D97-AF65-F5344CB8AC3E}">
        <p14:creationId xmlns:p14="http://schemas.microsoft.com/office/powerpoint/2010/main" val="13967121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hangingPunct="1">
              <a:defRPr/>
            </a:pPr>
            <a:r>
              <a:rPr lang="cs-CZ" sz="2800" dirty="0" smtClean="0"/>
              <a:t>Noční klid a doba nočního klidu</a:t>
            </a:r>
            <a:endParaRPr lang="cs-CZ" sz="2800" dirty="0">
              <a:latin typeface="Arial" charset="0"/>
              <a:cs typeface="Arial" charset="0"/>
            </a:endParaRPr>
          </a:p>
        </p:txBody>
      </p:sp>
      <p:sp>
        <p:nvSpPr>
          <p:cNvPr id="3" name="Zástupný symbol pro obsah 2"/>
          <p:cNvSpPr>
            <a:spLocks noGrp="1"/>
          </p:cNvSpPr>
          <p:nvPr>
            <p:ph idx="1"/>
          </p:nvPr>
        </p:nvSpPr>
        <p:spPr>
          <a:xfrm>
            <a:off x="395536" y="980728"/>
            <a:ext cx="8466137" cy="4619600"/>
          </a:xfrm>
        </p:spPr>
        <p:txBody>
          <a:bodyPr/>
          <a:lstStyle/>
          <a:p>
            <a:pPr marL="0" indent="0" eaLnBrk="1" hangingPunct="1">
              <a:buNone/>
              <a:defRPr/>
            </a:pPr>
            <a:endParaRPr lang="cs-CZ" sz="1800" b="1" dirty="0" smtClean="0"/>
          </a:p>
          <a:p>
            <a:pPr indent="0" algn="just" eaLnBrk="1" hangingPunct="1">
              <a:buNone/>
              <a:defRPr/>
            </a:pPr>
            <a:r>
              <a:rPr lang="cs-CZ" sz="1800" dirty="0" smtClean="0"/>
              <a:t>Noční klid je regulován přímo na úrovni zákona. I když je doba nočního klidu upravena přímo zákonem, neznamená to, že by v době od dvacáté druhé do šesté hodiny nemohly být konány žádné akce či oslavy. Ty mohou být konány i v době nočního klidu, neboť v České republice není jejich konání omezeno, avšak po dvacáté druhé hodině musí být konány pouze způsobem nenarušujícím noční klid.</a:t>
            </a:r>
          </a:p>
          <a:p>
            <a:pPr algn="just" eaLnBrk="1" hangingPunct="1">
              <a:buFont typeface="Wingdings 3" pitchFamily="18" charset="2"/>
              <a:buAutoNum type="alphaLcParenR"/>
              <a:defRPr/>
            </a:pPr>
            <a:endParaRPr lang="cs-CZ" sz="1800" dirty="0" smtClean="0"/>
          </a:p>
        </p:txBody>
      </p:sp>
      <p:sp>
        <p:nvSpPr>
          <p:cNvPr id="4" name="Zástupný symbol pro číslo snímku 3"/>
          <p:cNvSpPr>
            <a:spLocks noGrp="1"/>
          </p:cNvSpPr>
          <p:nvPr>
            <p:ph type="sldNum" sz="quarter" idx="12"/>
          </p:nvPr>
        </p:nvSpPr>
        <p:spPr/>
        <p:txBody>
          <a:bodyPr/>
          <a:lstStyle/>
          <a:p>
            <a:fld id="{C9FDD412-115A-4BEC-A5B4-5B4FF36DBA29}" type="slidenum">
              <a:rPr lang="cs-CZ" smtClean="0"/>
              <a:pPr/>
              <a:t>4</a:t>
            </a:fld>
            <a:endParaRPr lang="cs-CZ"/>
          </a:p>
        </p:txBody>
      </p:sp>
    </p:spTree>
    <p:extLst>
      <p:ext uri="{BB962C8B-B14F-4D97-AF65-F5344CB8AC3E}">
        <p14:creationId xmlns:p14="http://schemas.microsoft.com/office/powerpoint/2010/main" val="13967121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hangingPunct="1">
              <a:defRPr/>
            </a:pPr>
            <a:r>
              <a:rPr lang="cs-CZ" sz="2800" dirty="0" smtClean="0"/>
              <a:t>Oprávnění obcí vydávat obecně závazné vyhlášky o regulaci nočního klidu</a:t>
            </a:r>
            <a:endParaRPr lang="cs-CZ" sz="2800" dirty="0">
              <a:latin typeface="Arial" charset="0"/>
              <a:cs typeface="Arial" charset="0"/>
            </a:endParaRPr>
          </a:p>
        </p:txBody>
      </p:sp>
      <p:sp>
        <p:nvSpPr>
          <p:cNvPr id="3" name="Zástupný symbol pro obsah 2"/>
          <p:cNvSpPr>
            <a:spLocks noGrp="1"/>
          </p:cNvSpPr>
          <p:nvPr>
            <p:ph idx="1"/>
          </p:nvPr>
        </p:nvSpPr>
        <p:spPr>
          <a:xfrm>
            <a:off x="395536" y="980728"/>
            <a:ext cx="8466137" cy="4619600"/>
          </a:xfrm>
        </p:spPr>
        <p:txBody>
          <a:bodyPr/>
          <a:lstStyle/>
          <a:p>
            <a:pPr marL="0" indent="0" eaLnBrk="1" hangingPunct="1">
              <a:buNone/>
              <a:defRPr/>
            </a:pPr>
            <a:endParaRPr lang="cs-CZ" sz="1800" b="1" dirty="0" smtClean="0"/>
          </a:p>
          <a:p>
            <a:pPr indent="0" algn="just" eaLnBrk="1" hangingPunct="1">
              <a:buNone/>
              <a:defRPr/>
            </a:pPr>
            <a:endParaRPr lang="cs-CZ" sz="1800" dirty="0" smtClean="0"/>
          </a:p>
          <a:p>
            <a:pPr indent="0" algn="just" eaLnBrk="1" hangingPunct="1">
              <a:buNone/>
              <a:defRPr/>
            </a:pPr>
            <a:r>
              <a:rPr lang="cs-CZ" sz="1800" dirty="0" smtClean="0"/>
              <a:t>Obce mohou, pokud se tak rozhodnou, regulovat dobu nočního klidu na svém území formou obecně závazné vyhlášky, a to na základě </a:t>
            </a:r>
            <a:r>
              <a:rPr lang="cs-CZ" sz="1800" b="1" dirty="0" smtClean="0">
                <a:solidFill>
                  <a:srgbClr val="FF0000"/>
                </a:solidFill>
              </a:rPr>
              <a:t>ustanovení § 5 odst. 6 zákona o některých přestupcích</a:t>
            </a:r>
            <a:r>
              <a:rPr lang="cs-CZ" sz="1800" dirty="0" smtClean="0"/>
              <a:t>. Dle tohoto zákonného ustanovení platí, že: </a:t>
            </a:r>
            <a:r>
              <a:rPr lang="cs-CZ" sz="1800" i="1" dirty="0" smtClean="0">
                <a:solidFill>
                  <a:srgbClr val="00B050"/>
                </a:solidFill>
              </a:rPr>
              <a:t>„Dobou nočního klidu se rozumí doba od dvacáté druhé do šesté hodiny. Obec může obecně závaznou vyhláškou stanovit výjimečné případy, zejména slavnosti nebo obdobné společenské nebo rodinné akce, při nichž je doba nočního klidu vymezena dobou kratší nebo při nichž nemusí být doba nočního klidu dodržována.“</a:t>
            </a:r>
            <a:r>
              <a:rPr lang="cs-CZ" sz="1800" i="1" dirty="0" smtClean="0"/>
              <a:t> </a:t>
            </a:r>
          </a:p>
          <a:p>
            <a:pPr indent="0" algn="just" eaLnBrk="1" hangingPunct="1">
              <a:buNone/>
              <a:defRPr/>
            </a:pPr>
            <a:endParaRPr lang="cs-CZ" sz="1200" i="1" dirty="0" smtClean="0"/>
          </a:p>
          <a:p>
            <a:pPr indent="0" algn="just" eaLnBrk="1" hangingPunct="1">
              <a:buNone/>
              <a:defRPr/>
            </a:pPr>
            <a:r>
              <a:rPr lang="cs-CZ" sz="1800" dirty="0" smtClean="0"/>
              <a:t>Obce nemají povinnost vydávat obecně závazné vyhlášky o regulaci nočního klidu, mají však možnost v případě existence </a:t>
            </a:r>
            <a:r>
              <a:rPr lang="cs-CZ" sz="1800" b="1" dirty="0" smtClean="0"/>
              <a:t>výjimečných případů</a:t>
            </a:r>
            <a:r>
              <a:rPr lang="cs-CZ" sz="1800" dirty="0" smtClean="0"/>
              <a:t>, zejména </a:t>
            </a:r>
            <a:r>
              <a:rPr lang="cs-CZ" sz="1800" b="1" dirty="0" smtClean="0"/>
              <a:t>slavností či obdobných společenských akcí</a:t>
            </a:r>
            <a:r>
              <a:rPr lang="cs-CZ" sz="1800" dirty="0" smtClean="0"/>
              <a:t>, v době jejich konání dobu nočního klidu formou obecně závazné vyhlášky upravit. </a:t>
            </a:r>
          </a:p>
          <a:p>
            <a:pPr algn="just" eaLnBrk="1" hangingPunct="1">
              <a:buFont typeface="Wingdings 3" pitchFamily="18" charset="2"/>
              <a:buAutoNum type="alphaLcParenR"/>
              <a:defRPr/>
            </a:pPr>
            <a:endParaRPr lang="cs-CZ" sz="1800" dirty="0" smtClean="0"/>
          </a:p>
        </p:txBody>
      </p:sp>
      <p:sp>
        <p:nvSpPr>
          <p:cNvPr id="4" name="Zástupný symbol pro číslo snímku 3"/>
          <p:cNvSpPr>
            <a:spLocks noGrp="1"/>
          </p:cNvSpPr>
          <p:nvPr>
            <p:ph type="sldNum" sz="quarter" idx="12"/>
          </p:nvPr>
        </p:nvSpPr>
        <p:spPr/>
        <p:txBody>
          <a:bodyPr/>
          <a:lstStyle/>
          <a:p>
            <a:fld id="{C9FDD412-115A-4BEC-A5B4-5B4FF36DBA29}" type="slidenum">
              <a:rPr lang="cs-CZ" smtClean="0"/>
              <a:pPr/>
              <a:t>5</a:t>
            </a:fld>
            <a:endParaRPr lang="cs-CZ"/>
          </a:p>
        </p:txBody>
      </p:sp>
    </p:spTree>
    <p:extLst>
      <p:ext uri="{BB962C8B-B14F-4D97-AF65-F5344CB8AC3E}">
        <p14:creationId xmlns:p14="http://schemas.microsoft.com/office/powerpoint/2010/main" val="13967121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hangingPunct="1">
              <a:defRPr/>
            </a:pPr>
            <a:r>
              <a:rPr lang="cs-CZ" sz="2800" dirty="0" smtClean="0"/>
              <a:t>Oprávnění obcí vydávat obecně závazné vyhlášky o regulaci nočního klidu</a:t>
            </a:r>
            <a:endParaRPr lang="cs-CZ" sz="2800" dirty="0">
              <a:latin typeface="Arial" charset="0"/>
              <a:cs typeface="Arial" charset="0"/>
            </a:endParaRPr>
          </a:p>
        </p:txBody>
      </p:sp>
      <p:sp>
        <p:nvSpPr>
          <p:cNvPr id="3" name="Zástupný symbol pro obsah 2"/>
          <p:cNvSpPr>
            <a:spLocks noGrp="1"/>
          </p:cNvSpPr>
          <p:nvPr>
            <p:ph idx="1"/>
          </p:nvPr>
        </p:nvSpPr>
        <p:spPr>
          <a:xfrm>
            <a:off x="395536" y="980728"/>
            <a:ext cx="8466137" cy="4619600"/>
          </a:xfrm>
        </p:spPr>
        <p:txBody>
          <a:bodyPr/>
          <a:lstStyle/>
          <a:p>
            <a:pPr marL="0" indent="0" eaLnBrk="1" hangingPunct="1">
              <a:buNone/>
              <a:defRPr/>
            </a:pPr>
            <a:endParaRPr lang="cs-CZ" sz="1800" b="1" dirty="0" smtClean="0"/>
          </a:p>
          <a:p>
            <a:pPr indent="0" algn="just" eaLnBrk="1" hangingPunct="1">
              <a:buNone/>
              <a:defRPr/>
            </a:pPr>
            <a:endParaRPr lang="cs-CZ" sz="1800" dirty="0" smtClean="0"/>
          </a:p>
          <a:p>
            <a:pPr indent="0" algn="just" eaLnBrk="1" hangingPunct="1">
              <a:buNone/>
              <a:defRPr/>
            </a:pPr>
            <a:r>
              <a:rPr lang="cs-CZ" sz="1800" dirty="0" smtClean="0"/>
              <a:t>Problematikou stanovování výjimečných případů se zabýval i </a:t>
            </a:r>
            <a:r>
              <a:rPr lang="cs-CZ" sz="1800" b="1" dirty="0" smtClean="0">
                <a:solidFill>
                  <a:srgbClr val="FF0000"/>
                </a:solidFill>
              </a:rPr>
              <a:t>Ústavní soud  ve svém nálezu </a:t>
            </a:r>
            <a:r>
              <a:rPr lang="cs-CZ" sz="1800" b="1" dirty="0" err="1" smtClean="0">
                <a:solidFill>
                  <a:srgbClr val="FF0000"/>
                </a:solidFill>
              </a:rPr>
              <a:t>sp</a:t>
            </a:r>
            <a:r>
              <a:rPr lang="cs-CZ" sz="1800" b="1" dirty="0" smtClean="0">
                <a:solidFill>
                  <a:srgbClr val="FF0000"/>
                </a:solidFill>
              </a:rPr>
              <a:t>. zn. </a:t>
            </a:r>
            <a:r>
              <a:rPr lang="cs-CZ" sz="1800" b="1" dirty="0" err="1" smtClean="0">
                <a:solidFill>
                  <a:srgbClr val="FF0000"/>
                </a:solidFill>
              </a:rPr>
              <a:t>Pl</a:t>
            </a:r>
            <a:r>
              <a:rPr lang="cs-CZ" sz="1800" b="1" dirty="0" smtClean="0">
                <a:solidFill>
                  <a:srgbClr val="FF0000"/>
                </a:solidFill>
              </a:rPr>
              <a:t>. ÚS 4/16 </a:t>
            </a:r>
            <a:r>
              <a:rPr lang="cs-CZ" sz="1800" dirty="0" smtClean="0"/>
              <a:t>(Chrastava).</a:t>
            </a:r>
          </a:p>
          <a:p>
            <a:pPr indent="0" algn="just" eaLnBrk="1" hangingPunct="1">
              <a:buNone/>
              <a:defRPr/>
            </a:pPr>
            <a:endParaRPr lang="cs-CZ" sz="1200" dirty="0" smtClean="0"/>
          </a:p>
          <a:p>
            <a:pPr indent="0" algn="just" eaLnBrk="1" hangingPunct="1">
              <a:buNone/>
              <a:defRPr/>
            </a:pPr>
            <a:r>
              <a:rPr lang="cs-CZ" sz="1800" b="1" dirty="0" smtClean="0"/>
              <a:t>Výjimečné případy z doby nočního klidu </a:t>
            </a:r>
            <a:r>
              <a:rPr lang="cs-CZ" sz="1800" dirty="0" smtClean="0"/>
              <a:t>(jsou to takové události, kdy je zájem na dodržení obecně uznávané doby nočního klidu převážen zájmem na udržení místních tradic a upevňování mezilidských vazeb skrze hlasité aktivity). Tyto události jsou stanoveny, a to buď </a:t>
            </a:r>
            <a:r>
              <a:rPr lang="cs-CZ" sz="1800" b="1" dirty="0" smtClean="0"/>
              <a:t>konkrétním datem</a:t>
            </a:r>
            <a:r>
              <a:rPr lang="cs-CZ" sz="1800" dirty="0" smtClean="0"/>
              <a:t>, </a:t>
            </a:r>
            <a:r>
              <a:rPr lang="cs-CZ" sz="1800" b="1" dirty="0" smtClean="0"/>
              <a:t>datovatelným obdobím </a:t>
            </a:r>
            <a:r>
              <a:rPr lang="cs-CZ" sz="1800" dirty="0" smtClean="0"/>
              <a:t>nebo </a:t>
            </a:r>
            <a:r>
              <a:rPr lang="cs-CZ" sz="1800" b="1" dirty="0" smtClean="0"/>
              <a:t>událostí</a:t>
            </a:r>
            <a:r>
              <a:rPr lang="cs-CZ" sz="1800" dirty="0" smtClean="0"/>
              <a:t>, jejíž datum je vzhledem k místním tradicím předvídatelné.</a:t>
            </a:r>
          </a:p>
          <a:p>
            <a:pPr indent="0" algn="just" eaLnBrk="1" hangingPunct="1">
              <a:buNone/>
              <a:defRPr/>
            </a:pPr>
            <a:endParaRPr lang="cs-CZ" sz="1200" dirty="0" smtClean="0"/>
          </a:p>
          <a:p>
            <a:pPr indent="0" algn="just" eaLnBrk="1" hangingPunct="1">
              <a:buNone/>
              <a:defRPr/>
            </a:pPr>
            <a:r>
              <a:rPr lang="cs-CZ" sz="1800" dirty="0" smtClean="0"/>
              <a:t>Akce a doba jejich konání musí být </a:t>
            </a:r>
            <a:r>
              <a:rPr lang="cs-CZ" sz="1800" b="1" dirty="0" smtClean="0"/>
              <a:t>časově určitelná </a:t>
            </a:r>
            <a:r>
              <a:rPr lang="cs-CZ" sz="1800" dirty="0" smtClean="0"/>
              <a:t>a </a:t>
            </a:r>
            <a:r>
              <a:rPr lang="cs-CZ" sz="1800" b="1" dirty="0" smtClean="0"/>
              <a:t>předvídatelná</a:t>
            </a:r>
            <a:r>
              <a:rPr lang="cs-CZ" sz="1800" dirty="0" smtClean="0"/>
              <a:t>, (např. slovním popisem </a:t>
            </a:r>
            <a:r>
              <a:rPr lang="cs-CZ" sz="1800" b="1" dirty="0" smtClean="0"/>
              <a:t>tradiční a v obci každoročně konané akce </a:t>
            </a:r>
            <a:r>
              <a:rPr lang="cs-CZ" sz="1800" dirty="0" smtClean="0"/>
              <a:t>s uvedením alespoň měsíce a rozsahem úpravy doby nočního klidu, např. jednu noc).</a:t>
            </a:r>
          </a:p>
        </p:txBody>
      </p:sp>
      <p:sp>
        <p:nvSpPr>
          <p:cNvPr id="4" name="Zástupný symbol pro číslo snímku 3"/>
          <p:cNvSpPr>
            <a:spLocks noGrp="1"/>
          </p:cNvSpPr>
          <p:nvPr>
            <p:ph type="sldNum" sz="quarter" idx="12"/>
          </p:nvPr>
        </p:nvSpPr>
        <p:spPr/>
        <p:txBody>
          <a:bodyPr/>
          <a:lstStyle/>
          <a:p>
            <a:fld id="{C9FDD412-115A-4BEC-A5B4-5B4FF36DBA29}" type="slidenum">
              <a:rPr lang="cs-CZ" smtClean="0"/>
              <a:pPr/>
              <a:t>6</a:t>
            </a:fld>
            <a:endParaRPr lang="cs-CZ"/>
          </a:p>
        </p:txBody>
      </p:sp>
    </p:spTree>
    <p:extLst>
      <p:ext uri="{BB962C8B-B14F-4D97-AF65-F5344CB8AC3E}">
        <p14:creationId xmlns:p14="http://schemas.microsoft.com/office/powerpoint/2010/main" val="13967121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hangingPunct="1">
              <a:defRPr/>
            </a:pPr>
            <a:r>
              <a:rPr lang="cs-CZ" sz="2800" dirty="0" smtClean="0"/>
              <a:t>Oprávnění obcí vydávat obecně závazné vyhlášky o regulaci nočního klidu</a:t>
            </a:r>
            <a:endParaRPr lang="cs-CZ" sz="2800" dirty="0">
              <a:latin typeface="Arial" charset="0"/>
              <a:cs typeface="Arial" charset="0"/>
            </a:endParaRPr>
          </a:p>
        </p:txBody>
      </p:sp>
      <p:sp>
        <p:nvSpPr>
          <p:cNvPr id="3" name="Zástupný symbol pro obsah 2"/>
          <p:cNvSpPr>
            <a:spLocks noGrp="1"/>
          </p:cNvSpPr>
          <p:nvPr>
            <p:ph idx="1"/>
          </p:nvPr>
        </p:nvSpPr>
        <p:spPr>
          <a:xfrm>
            <a:off x="395536" y="980728"/>
            <a:ext cx="8466137" cy="4619600"/>
          </a:xfrm>
        </p:spPr>
        <p:txBody>
          <a:bodyPr/>
          <a:lstStyle/>
          <a:p>
            <a:pPr marL="0" indent="0" eaLnBrk="1" hangingPunct="1">
              <a:buNone/>
              <a:defRPr/>
            </a:pPr>
            <a:endParaRPr lang="cs-CZ" sz="1800" b="1" dirty="0" smtClean="0"/>
          </a:p>
          <a:p>
            <a:pPr indent="0" algn="just" eaLnBrk="1" hangingPunct="1">
              <a:buNone/>
              <a:defRPr/>
            </a:pPr>
            <a:endParaRPr lang="cs-CZ" sz="1800" dirty="0" smtClean="0"/>
          </a:p>
          <a:p>
            <a:pPr indent="0" algn="just" eaLnBrk="1" hangingPunct="1">
              <a:buNone/>
              <a:defRPr/>
            </a:pPr>
            <a:r>
              <a:rPr lang="cs-CZ" sz="1800" dirty="0" smtClean="0"/>
              <a:t>Obecně závazná vyhláška by však měla být vydána s </a:t>
            </a:r>
            <a:r>
              <a:rPr lang="cs-CZ" sz="1800" b="1" dirty="0" smtClean="0"/>
              <a:t>dostatečným předstihem</a:t>
            </a:r>
            <a:r>
              <a:rPr lang="cs-CZ" sz="1800" dirty="0" smtClean="0"/>
              <a:t>, aby se lidé žijící v obci mohli na tyto výjimečné případy, kdy bude doba nočního klidu oproti zákonu upravena, předem připravit. </a:t>
            </a:r>
          </a:p>
          <a:p>
            <a:pPr indent="0" algn="just" eaLnBrk="1" hangingPunct="1">
              <a:buNone/>
              <a:defRPr/>
            </a:pPr>
            <a:endParaRPr lang="cs-CZ" sz="1200" dirty="0" smtClean="0"/>
          </a:p>
          <a:p>
            <a:pPr indent="0" algn="just" eaLnBrk="1" hangingPunct="1">
              <a:buNone/>
              <a:defRPr/>
            </a:pPr>
            <a:r>
              <a:rPr lang="cs-CZ" sz="1800" dirty="0" smtClean="0"/>
              <a:t>Je nezbytné si uvědomit, že konání každé akce není výjimečným případem, pro který by musela být udělena výjimka ze zákonem stanovené doby nočního klidu.</a:t>
            </a:r>
          </a:p>
        </p:txBody>
      </p:sp>
      <p:sp>
        <p:nvSpPr>
          <p:cNvPr id="4" name="Zástupný symbol pro číslo snímku 3"/>
          <p:cNvSpPr>
            <a:spLocks noGrp="1"/>
          </p:cNvSpPr>
          <p:nvPr>
            <p:ph type="sldNum" sz="quarter" idx="12"/>
          </p:nvPr>
        </p:nvSpPr>
        <p:spPr/>
        <p:txBody>
          <a:bodyPr/>
          <a:lstStyle/>
          <a:p>
            <a:fld id="{C9FDD412-115A-4BEC-A5B4-5B4FF36DBA29}" type="slidenum">
              <a:rPr lang="cs-CZ" smtClean="0"/>
              <a:pPr/>
              <a:t>7</a:t>
            </a:fld>
            <a:endParaRPr lang="cs-CZ"/>
          </a:p>
        </p:txBody>
      </p:sp>
    </p:spTree>
    <p:extLst>
      <p:ext uri="{BB962C8B-B14F-4D97-AF65-F5344CB8AC3E}">
        <p14:creationId xmlns:p14="http://schemas.microsoft.com/office/powerpoint/2010/main" val="13967121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hangingPunct="1">
              <a:defRPr/>
            </a:pPr>
            <a:r>
              <a:rPr lang="cs-CZ" sz="2800" dirty="0" smtClean="0"/>
              <a:t>Doporučený postup při tvorbě obecně závazné vyhlášky o regulaci nočního klidu</a:t>
            </a:r>
            <a:endParaRPr lang="cs-CZ" sz="2800" dirty="0">
              <a:latin typeface="Arial" charset="0"/>
              <a:cs typeface="Arial" charset="0"/>
            </a:endParaRPr>
          </a:p>
        </p:txBody>
      </p:sp>
      <p:sp>
        <p:nvSpPr>
          <p:cNvPr id="3" name="Zástupný symbol pro obsah 2"/>
          <p:cNvSpPr>
            <a:spLocks noGrp="1"/>
          </p:cNvSpPr>
          <p:nvPr>
            <p:ph idx="1"/>
          </p:nvPr>
        </p:nvSpPr>
        <p:spPr>
          <a:xfrm>
            <a:off x="395536" y="980728"/>
            <a:ext cx="8466137" cy="4619600"/>
          </a:xfrm>
        </p:spPr>
        <p:txBody>
          <a:bodyPr/>
          <a:lstStyle/>
          <a:p>
            <a:pPr marL="0" indent="0" eaLnBrk="1" hangingPunct="1">
              <a:buNone/>
              <a:defRPr/>
            </a:pPr>
            <a:endParaRPr lang="cs-CZ" sz="1800" b="1" dirty="0" smtClean="0"/>
          </a:p>
          <a:p>
            <a:pPr indent="0" algn="just" eaLnBrk="1" hangingPunct="1">
              <a:buNone/>
              <a:defRPr/>
            </a:pPr>
            <a:endParaRPr lang="cs-CZ" sz="1800" dirty="0" smtClean="0"/>
          </a:p>
          <a:p>
            <a:pPr indent="0" algn="just" eaLnBrk="1" hangingPunct="1">
              <a:buNone/>
              <a:defRPr/>
            </a:pPr>
            <a:r>
              <a:rPr lang="cs-CZ" sz="1800" b="1" dirty="0" smtClean="0"/>
              <a:t>Při tvorbě obecně závazné vyhlášky o regulaci nočního klidu je třeba zvážit:</a:t>
            </a:r>
          </a:p>
          <a:p>
            <a:pPr lvl="1" eaLnBrk="1" hangingPunct="1">
              <a:buFont typeface="Wingdings" panose="05000000000000000000" pitchFamily="2" charset="2"/>
              <a:buChar char="Ø"/>
              <a:defRPr/>
            </a:pPr>
            <a:r>
              <a:rPr lang="pl-PL" dirty="0" smtClean="0">
                <a:latin typeface="Arial" pitchFamily="34" charset="0"/>
                <a:cs typeface="Arial" pitchFamily="34" charset="0"/>
              </a:rPr>
              <a:t>potřebu regulace doby nočního klidu</a:t>
            </a:r>
          </a:p>
          <a:p>
            <a:pPr lvl="1" eaLnBrk="1" hangingPunct="1">
              <a:buFont typeface="Wingdings" panose="05000000000000000000" pitchFamily="2" charset="2"/>
              <a:buChar char="Ø"/>
              <a:defRPr/>
            </a:pPr>
            <a:r>
              <a:rPr lang="cs-CZ" dirty="0" smtClean="0">
                <a:latin typeface="Arial" pitchFamily="34" charset="0"/>
                <a:cs typeface="Arial" pitchFamily="34" charset="0"/>
              </a:rPr>
              <a:t>podmínku výjimečnosti</a:t>
            </a:r>
          </a:p>
          <a:p>
            <a:pPr lvl="1" eaLnBrk="1" hangingPunct="1">
              <a:buFont typeface="Wingdings" panose="05000000000000000000" pitchFamily="2" charset="2"/>
              <a:buChar char="Ø"/>
              <a:defRPr/>
            </a:pPr>
            <a:r>
              <a:rPr lang="cs-CZ" dirty="0" smtClean="0">
                <a:latin typeface="Arial" pitchFamily="34" charset="0"/>
                <a:cs typeface="Arial" pitchFamily="34" charset="0"/>
              </a:rPr>
              <a:t>podmínku předvídatelnosti </a:t>
            </a:r>
          </a:p>
          <a:p>
            <a:pPr lvl="1" eaLnBrk="1" hangingPunct="1">
              <a:buFont typeface="Wingdings" panose="05000000000000000000" pitchFamily="2" charset="2"/>
              <a:buChar char="Ø"/>
              <a:defRPr/>
            </a:pPr>
            <a:r>
              <a:rPr lang="cs-CZ" dirty="0" smtClean="0">
                <a:latin typeface="Arial" pitchFamily="34" charset="0"/>
                <a:cs typeface="Arial" pitchFamily="34" charset="0"/>
              </a:rPr>
              <a:t>podmínku rozumnosti a přiměřenosti</a:t>
            </a:r>
          </a:p>
          <a:p>
            <a:pPr eaLnBrk="1" hangingPunct="1">
              <a:buFont typeface="Wingdings" panose="05000000000000000000" pitchFamily="2" charset="2"/>
              <a:buChar char="Ø"/>
              <a:defRPr/>
            </a:pPr>
            <a:endParaRPr lang="pl-PL" sz="2000" dirty="0" smtClean="0"/>
          </a:p>
          <a:p>
            <a:pPr eaLnBrk="1" hangingPunct="1">
              <a:buFont typeface="Wingdings" panose="05000000000000000000" pitchFamily="2" charset="2"/>
              <a:buChar char="Ø"/>
              <a:defRPr/>
            </a:pPr>
            <a:endParaRPr lang="cs-CZ" altLang="cs-CZ" sz="2000" dirty="0" smtClean="0"/>
          </a:p>
          <a:p>
            <a:pPr marL="457200" lvl="1" indent="0" algn="just" eaLnBrk="1" hangingPunct="1">
              <a:buNone/>
              <a:defRPr/>
            </a:pPr>
            <a:endParaRPr lang="cs-CZ" altLang="cs-CZ" sz="2000" u="sng" dirty="0" smtClean="0">
              <a:latin typeface="Arial" panose="020B0604020202020204" pitchFamily="34" charset="0"/>
              <a:cs typeface="Arial" panose="020B0604020202020204" pitchFamily="34" charset="0"/>
            </a:endParaRPr>
          </a:p>
          <a:p>
            <a:pPr indent="0" algn="just" eaLnBrk="1" hangingPunct="1">
              <a:buNone/>
              <a:defRPr/>
            </a:pPr>
            <a:endParaRPr lang="cs-CZ" sz="1800" dirty="0" smtClean="0"/>
          </a:p>
        </p:txBody>
      </p:sp>
      <p:sp>
        <p:nvSpPr>
          <p:cNvPr id="4" name="Zástupný symbol pro číslo snímku 3"/>
          <p:cNvSpPr>
            <a:spLocks noGrp="1"/>
          </p:cNvSpPr>
          <p:nvPr>
            <p:ph type="sldNum" sz="quarter" idx="12"/>
          </p:nvPr>
        </p:nvSpPr>
        <p:spPr/>
        <p:txBody>
          <a:bodyPr/>
          <a:lstStyle/>
          <a:p>
            <a:fld id="{C9FDD412-115A-4BEC-A5B4-5B4FF36DBA29}" type="slidenum">
              <a:rPr lang="cs-CZ" smtClean="0"/>
              <a:pPr/>
              <a:t>8</a:t>
            </a:fld>
            <a:endParaRPr lang="cs-CZ"/>
          </a:p>
        </p:txBody>
      </p:sp>
    </p:spTree>
    <p:extLst>
      <p:ext uri="{BB962C8B-B14F-4D97-AF65-F5344CB8AC3E}">
        <p14:creationId xmlns:p14="http://schemas.microsoft.com/office/powerpoint/2010/main" val="13967121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hangingPunct="1">
              <a:defRPr/>
            </a:pPr>
            <a:r>
              <a:rPr lang="cs-CZ" sz="2800" dirty="0" smtClean="0">
                <a:latin typeface="Arial" charset="0"/>
                <a:cs typeface="Arial" charset="0"/>
              </a:rPr>
              <a:t>Závěr</a:t>
            </a:r>
            <a:endParaRPr lang="cs-CZ" sz="2800" dirty="0">
              <a:latin typeface="Arial" charset="0"/>
              <a:cs typeface="Arial" charset="0"/>
            </a:endParaRPr>
          </a:p>
        </p:txBody>
      </p:sp>
      <p:sp>
        <p:nvSpPr>
          <p:cNvPr id="3" name="Zástupný symbol pro obsah 2"/>
          <p:cNvSpPr>
            <a:spLocks noGrp="1"/>
          </p:cNvSpPr>
          <p:nvPr>
            <p:ph idx="1"/>
          </p:nvPr>
        </p:nvSpPr>
        <p:spPr>
          <a:xfrm>
            <a:off x="395536" y="980728"/>
            <a:ext cx="8466137" cy="4619600"/>
          </a:xfrm>
        </p:spPr>
        <p:txBody>
          <a:bodyPr/>
          <a:lstStyle/>
          <a:p>
            <a:pPr indent="0" algn="just" eaLnBrk="1" hangingPunct="1">
              <a:buNone/>
              <a:defRPr/>
            </a:pPr>
            <a:r>
              <a:rPr lang="cs-CZ" sz="1800" b="1" dirty="0" smtClean="0"/>
              <a:t>Obce mohou v obecně závazné vyhlášce taxativně stanovit výjimečné případy (zejména slavnosti nebo obdobné společenské akce), při nichž je doba nočního klidu vymezena dobou kratší nebo při nichž nemusí být doba nočního klidu dodržována.</a:t>
            </a:r>
          </a:p>
          <a:p>
            <a:pPr indent="0" algn="just" eaLnBrk="1" hangingPunct="1">
              <a:buNone/>
              <a:defRPr/>
            </a:pPr>
            <a:endParaRPr lang="cs-CZ" sz="1800" b="1" dirty="0" smtClean="0"/>
          </a:p>
          <a:p>
            <a:pPr indent="0" algn="just" eaLnBrk="1" hangingPunct="1">
              <a:buNone/>
              <a:defRPr/>
            </a:pPr>
            <a:r>
              <a:rPr lang="cs-CZ" sz="1800" b="1" dirty="0" smtClean="0"/>
              <a:t>Obce mohou v obecně závazné vyhlášce stanovit výjimečné případy, při nichž je doba nočního klidu vymezena dobou kratší nebo při nichž nemusí být doba nočního klidu dodržována, a to buď konkrétním datem, datovatelným obdobím či událostí, jejíž datum je pro osoby žijící v obci předvídatelné. Obce proto mohou stanovit tyto výjimečné případy jen a pouze takovým způsobem, aby byl počet těchto nocí pro osoby žijící v obci předvídatelný a aby se tyto osoby mohly na tyto výjimečné případy předem připravit</a:t>
            </a:r>
            <a:r>
              <a:rPr lang="cs-CZ" sz="1800" dirty="0" smtClean="0"/>
              <a:t>.</a:t>
            </a:r>
            <a:endParaRPr lang="pl-PL" sz="1800" dirty="0" smtClean="0"/>
          </a:p>
          <a:p>
            <a:pPr eaLnBrk="1" hangingPunct="1">
              <a:buFont typeface="Wingdings" panose="05000000000000000000" pitchFamily="2" charset="2"/>
              <a:buChar char="Ø"/>
              <a:defRPr/>
            </a:pPr>
            <a:endParaRPr lang="cs-CZ" altLang="cs-CZ" sz="2000" dirty="0" smtClean="0"/>
          </a:p>
          <a:p>
            <a:pPr marL="457200" lvl="1" indent="0" algn="just" eaLnBrk="1" hangingPunct="1">
              <a:buNone/>
              <a:defRPr/>
            </a:pPr>
            <a:endParaRPr lang="cs-CZ" altLang="cs-CZ" sz="2000" u="sng" dirty="0" smtClean="0">
              <a:latin typeface="Arial" panose="020B0604020202020204" pitchFamily="34" charset="0"/>
              <a:cs typeface="Arial" panose="020B0604020202020204" pitchFamily="34" charset="0"/>
            </a:endParaRPr>
          </a:p>
          <a:p>
            <a:pPr indent="0" algn="just" eaLnBrk="1" hangingPunct="1">
              <a:buNone/>
              <a:defRPr/>
            </a:pPr>
            <a:endParaRPr lang="cs-CZ" sz="1800" dirty="0" smtClean="0"/>
          </a:p>
        </p:txBody>
      </p:sp>
      <p:sp>
        <p:nvSpPr>
          <p:cNvPr id="4" name="Zástupný symbol pro číslo snímku 3"/>
          <p:cNvSpPr>
            <a:spLocks noGrp="1"/>
          </p:cNvSpPr>
          <p:nvPr>
            <p:ph type="sldNum" sz="quarter" idx="12"/>
          </p:nvPr>
        </p:nvSpPr>
        <p:spPr/>
        <p:txBody>
          <a:bodyPr/>
          <a:lstStyle/>
          <a:p>
            <a:fld id="{C9FDD412-115A-4BEC-A5B4-5B4FF36DBA29}" type="slidenum">
              <a:rPr lang="cs-CZ" smtClean="0"/>
              <a:pPr/>
              <a:t>9</a:t>
            </a:fld>
            <a:endParaRPr lang="cs-CZ"/>
          </a:p>
        </p:txBody>
      </p:sp>
    </p:spTree>
    <p:extLst>
      <p:ext uri="{BB962C8B-B14F-4D97-AF65-F5344CB8AC3E}">
        <p14:creationId xmlns:p14="http://schemas.microsoft.com/office/powerpoint/2010/main" val="13967121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MV-ODK">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462</TotalTime>
  <Words>885</Words>
  <Application>Microsoft Office PowerPoint</Application>
  <PresentationFormat>Předvádění na obrazovce (4:3)</PresentationFormat>
  <Paragraphs>69</Paragraphs>
  <Slides>10</Slides>
  <Notes>1</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MV-ODK</vt:lpstr>
      <vt:lpstr>Odbor veřejné správy, dozoru a kontroly Ministerstva vnitra</vt:lpstr>
      <vt:lpstr>Odbor veřejné správy, dozoru a kontroly Ministerstva vnitra</vt:lpstr>
      <vt:lpstr>Noční klid a doba nočního klidu</vt:lpstr>
      <vt:lpstr>Noční klid a doba nočního klidu</vt:lpstr>
      <vt:lpstr>Oprávnění obcí vydávat obecně závazné vyhlášky o regulaci nočního klidu</vt:lpstr>
      <vt:lpstr>Oprávnění obcí vydávat obecně závazné vyhlášky o regulaci nočního klidu</vt:lpstr>
      <vt:lpstr>Oprávnění obcí vydávat obecně závazné vyhlášky o regulaci nočního klidu</vt:lpstr>
      <vt:lpstr>Doporučený postup při tvorbě obecně závazné vyhlášky o regulaci nočního klidu</vt:lpstr>
      <vt:lpstr>Závěr</vt:lpstr>
      <vt:lpstr>Informace </vt:lpstr>
    </vt:vector>
  </TitlesOfParts>
  <Company>MV ČR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Odbor veřejné správy, dozoru a kontroly Ministerstva vnitra</dc:title>
  <dc:creator>MVCR</dc:creator>
  <cp:lastModifiedBy>Slezáková Anežka</cp:lastModifiedBy>
  <cp:revision>63</cp:revision>
  <cp:lastPrinted>2017-10-31T13:30:21Z</cp:lastPrinted>
  <dcterms:created xsi:type="dcterms:W3CDTF">2017-09-06T16:01:09Z</dcterms:created>
  <dcterms:modified xsi:type="dcterms:W3CDTF">2018-06-12T08:49:39Z</dcterms:modified>
</cp:coreProperties>
</file>