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40" r:id="rId2"/>
    <p:sldId id="342" r:id="rId3"/>
    <p:sldId id="346" r:id="rId4"/>
    <p:sldId id="363" r:id="rId5"/>
    <p:sldId id="365" r:id="rId6"/>
    <p:sldId id="334" r:id="rId7"/>
    <p:sldId id="331" r:id="rId8"/>
    <p:sldId id="366" r:id="rId9"/>
    <p:sldId id="354" r:id="rId10"/>
    <p:sldId id="367" r:id="rId11"/>
    <p:sldId id="368" r:id="rId12"/>
    <p:sldId id="375" r:id="rId13"/>
    <p:sldId id="376" r:id="rId14"/>
    <p:sldId id="377" r:id="rId15"/>
    <p:sldId id="359" r:id="rId16"/>
    <p:sldId id="360" r:id="rId17"/>
    <p:sldId id="378" r:id="rId18"/>
    <p:sldId id="379" r:id="rId19"/>
    <p:sldId id="380" r:id="rId20"/>
    <p:sldId id="386" r:id="rId21"/>
    <p:sldId id="387" r:id="rId22"/>
    <p:sldId id="349" r:id="rId23"/>
    <p:sldId id="385" r:id="rId24"/>
    <p:sldId id="338" r:id="rId25"/>
  </p:sldIdLst>
  <p:sldSz cx="9144000" cy="6858000" type="screen4x3"/>
  <p:notesSz cx="9874250" cy="6797675"/>
  <p:defaultTex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initials="T" lastIdx="14" clrIdx="0"/>
  <p:cmAuthor id="1" name="a" initials="a" lastIdx="8" clrIdx="1"/>
  <p:cmAuthor id="2" name="M  a  P" initials="MaP" lastIdx="1" clrIdx="2">
    <p:extLst>
      <p:ext uri="{19B8F6BF-5375-455C-9EA6-DF929625EA0E}">
        <p15:presenceInfo xmlns:p15="http://schemas.microsoft.com/office/powerpoint/2012/main" userId="M  a  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834" autoAdjust="0"/>
  </p:normalViewPr>
  <p:slideViewPr>
    <p:cSldViewPr>
      <p:cViewPr varScale="1">
        <p:scale>
          <a:sx n="110" d="100"/>
          <a:sy n="110" d="100"/>
        </p:scale>
        <p:origin x="102" y="2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2-09T18:55:11.496" idx="1">
    <p:pos x="511" y="4471"/>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4278842" cy="339884"/>
          </a:xfrm>
          <a:prstGeom prst="rect">
            <a:avLst/>
          </a:prstGeom>
        </p:spPr>
        <p:txBody>
          <a:bodyPr vert="horz" lIns="91440" tIns="45720" rIns="91440" bIns="45720" rtlCol="0"/>
          <a:lstStyle>
            <a:lvl1pPr algn="l">
              <a:defRPr sz="1200"/>
            </a:lvl1pPr>
          </a:lstStyle>
          <a:p>
            <a:pPr>
              <a:defRPr/>
            </a:pPr>
            <a:endParaRPr lang="cs-CZ" dirty="0"/>
          </a:p>
        </p:txBody>
      </p:sp>
      <p:sp>
        <p:nvSpPr>
          <p:cNvPr id="3" name="Zástupný symbol pro datum 2"/>
          <p:cNvSpPr>
            <a:spLocks noGrp="1"/>
          </p:cNvSpPr>
          <p:nvPr>
            <p:ph type="dt" sz="quarter" idx="1"/>
          </p:nvPr>
        </p:nvSpPr>
        <p:spPr>
          <a:xfrm>
            <a:off x="5593123" y="0"/>
            <a:ext cx="4278842" cy="339884"/>
          </a:xfrm>
          <a:prstGeom prst="rect">
            <a:avLst/>
          </a:prstGeom>
        </p:spPr>
        <p:txBody>
          <a:bodyPr vert="horz" lIns="91440" tIns="45720" rIns="91440" bIns="45720" rtlCol="0"/>
          <a:lstStyle>
            <a:lvl1pPr algn="r">
              <a:defRPr sz="1200"/>
            </a:lvl1pPr>
          </a:lstStyle>
          <a:p>
            <a:pPr>
              <a:defRPr/>
            </a:pPr>
            <a:fld id="{4097BDA3-6F9A-4B7F-A937-1552F7DB6784}" type="datetimeFigureOut">
              <a:rPr lang="cs-CZ"/>
              <a:pPr>
                <a:defRPr/>
              </a:pPr>
              <a:t>22.06.2020</a:t>
            </a:fld>
            <a:endParaRPr lang="cs-CZ" dirty="0"/>
          </a:p>
        </p:txBody>
      </p:sp>
      <p:sp>
        <p:nvSpPr>
          <p:cNvPr id="4" name="Zástupný symbol pro zápatí 3"/>
          <p:cNvSpPr>
            <a:spLocks noGrp="1"/>
          </p:cNvSpPr>
          <p:nvPr>
            <p:ph type="ftr" sz="quarter" idx="2"/>
          </p:nvPr>
        </p:nvSpPr>
        <p:spPr>
          <a:xfrm>
            <a:off x="0" y="6456612"/>
            <a:ext cx="4278842" cy="339884"/>
          </a:xfrm>
          <a:prstGeom prst="rect">
            <a:avLst/>
          </a:prstGeom>
        </p:spPr>
        <p:txBody>
          <a:bodyPr vert="horz" lIns="91440" tIns="45720" rIns="91440" bIns="45720" rtlCol="0" anchor="b"/>
          <a:lstStyle>
            <a:lvl1pPr algn="l">
              <a:defRPr sz="1200"/>
            </a:lvl1pPr>
          </a:lstStyle>
          <a:p>
            <a:pPr>
              <a:defRPr/>
            </a:pPr>
            <a:endParaRPr lang="cs-CZ" dirty="0"/>
          </a:p>
        </p:txBody>
      </p:sp>
      <p:sp>
        <p:nvSpPr>
          <p:cNvPr id="5" name="Zástupný symbol pro číslo snímku 4"/>
          <p:cNvSpPr>
            <a:spLocks noGrp="1"/>
          </p:cNvSpPr>
          <p:nvPr>
            <p:ph type="sldNum" sz="quarter" idx="3"/>
          </p:nvPr>
        </p:nvSpPr>
        <p:spPr>
          <a:xfrm>
            <a:off x="5593123" y="6456612"/>
            <a:ext cx="4278842" cy="339884"/>
          </a:xfrm>
          <a:prstGeom prst="rect">
            <a:avLst/>
          </a:prstGeom>
        </p:spPr>
        <p:txBody>
          <a:bodyPr vert="horz" lIns="91440" tIns="45720" rIns="91440" bIns="45720" rtlCol="0" anchor="b"/>
          <a:lstStyle>
            <a:lvl1pPr algn="r">
              <a:defRPr sz="1200"/>
            </a:lvl1pPr>
          </a:lstStyle>
          <a:p>
            <a:pPr>
              <a:defRPr/>
            </a:pPr>
            <a:fld id="{44141FA4-E25A-45A5-8E31-1294EEDE217C}" type="slidenum">
              <a:rPr lang="cs-CZ"/>
              <a:pPr>
                <a:defRPr/>
              </a:pPr>
              <a:t>‹#›</a:t>
            </a:fld>
            <a:endParaRPr lang="cs-CZ" dirty="0"/>
          </a:p>
        </p:txBody>
      </p:sp>
    </p:spTree>
    <p:extLst>
      <p:ext uri="{BB962C8B-B14F-4D97-AF65-F5344CB8AC3E}">
        <p14:creationId xmlns:p14="http://schemas.microsoft.com/office/powerpoint/2010/main" val="1013709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4278842" cy="341064"/>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5593123" y="1"/>
            <a:ext cx="4278842" cy="341064"/>
          </a:xfrm>
          <a:prstGeom prst="rect">
            <a:avLst/>
          </a:prstGeom>
        </p:spPr>
        <p:txBody>
          <a:bodyPr vert="horz" lIns="91440" tIns="45720" rIns="91440" bIns="45720" rtlCol="0"/>
          <a:lstStyle>
            <a:lvl1pPr algn="r">
              <a:defRPr sz="1200"/>
            </a:lvl1pPr>
          </a:lstStyle>
          <a:p>
            <a:fld id="{225CF81F-5A2D-43E9-A6DB-41B7E32352AE}" type="datetimeFigureOut">
              <a:rPr lang="cs-CZ" smtClean="0"/>
              <a:t>22.06.2020</a:t>
            </a:fld>
            <a:endParaRPr lang="cs-CZ" dirty="0"/>
          </a:p>
        </p:txBody>
      </p:sp>
      <p:sp>
        <p:nvSpPr>
          <p:cNvPr id="4" name="Zástupný symbol pro obrázek snímku 3"/>
          <p:cNvSpPr>
            <a:spLocks noGrp="1" noRot="1" noChangeAspect="1"/>
          </p:cNvSpPr>
          <p:nvPr>
            <p:ph type="sldImg" idx="2"/>
          </p:nvPr>
        </p:nvSpPr>
        <p:spPr>
          <a:xfrm>
            <a:off x="3408363" y="849313"/>
            <a:ext cx="3057525" cy="2293937"/>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987425" y="3271381"/>
            <a:ext cx="7899400" cy="2676585"/>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6456612"/>
            <a:ext cx="4278842" cy="341063"/>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5593123" y="6456612"/>
            <a:ext cx="4278842" cy="341063"/>
          </a:xfrm>
          <a:prstGeom prst="rect">
            <a:avLst/>
          </a:prstGeom>
        </p:spPr>
        <p:txBody>
          <a:bodyPr vert="horz" lIns="91440" tIns="45720" rIns="91440" bIns="45720" rtlCol="0" anchor="b"/>
          <a:lstStyle>
            <a:lvl1pPr algn="r">
              <a:defRPr sz="1200"/>
            </a:lvl1pPr>
          </a:lstStyle>
          <a:p>
            <a:fld id="{540DF775-0106-4276-AE0A-AC85C806CAD8}" type="slidenum">
              <a:rPr lang="cs-CZ" smtClean="0"/>
              <a:t>‹#›</a:t>
            </a:fld>
            <a:endParaRPr lang="cs-CZ" dirty="0"/>
          </a:p>
        </p:txBody>
      </p:sp>
    </p:spTree>
    <p:extLst>
      <p:ext uri="{BB962C8B-B14F-4D97-AF65-F5344CB8AC3E}">
        <p14:creationId xmlns:p14="http://schemas.microsoft.com/office/powerpoint/2010/main" val="3843034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1</a:t>
            </a:fld>
            <a:endParaRPr lang="cs-CZ" dirty="0"/>
          </a:p>
        </p:txBody>
      </p:sp>
    </p:spTree>
    <p:extLst>
      <p:ext uri="{BB962C8B-B14F-4D97-AF65-F5344CB8AC3E}">
        <p14:creationId xmlns:p14="http://schemas.microsoft.com/office/powerpoint/2010/main" val="246109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10</a:t>
            </a:fld>
            <a:endParaRPr lang="cs-CZ" dirty="0"/>
          </a:p>
        </p:txBody>
      </p:sp>
    </p:spTree>
    <p:extLst>
      <p:ext uri="{BB962C8B-B14F-4D97-AF65-F5344CB8AC3E}">
        <p14:creationId xmlns:p14="http://schemas.microsoft.com/office/powerpoint/2010/main" val="361559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11</a:t>
            </a:fld>
            <a:endParaRPr lang="cs-CZ" dirty="0"/>
          </a:p>
        </p:txBody>
      </p:sp>
    </p:spTree>
    <p:extLst>
      <p:ext uri="{BB962C8B-B14F-4D97-AF65-F5344CB8AC3E}">
        <p14:creationId xmlns:p14="http://schemas.microsoft.com/office/powerpoint/2010/main" val="161059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12</a:t>
            </a:fld>
            <a:endParaRPr lang="cs-CZ" dirty="0"/>
          </a:p>
        </p:txBody>
      </p:sp>
    </p:spTree>
    <p:extLst>
      <p:ext uri="{BB962C8B-B14F-4D97-AF65-F5344CB8AC3E}">
        <p14:creationId xmlns:p14="http://schemas.microsoft.com/office/powerpoint/2010/main" val="1945129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13</a:t>
            </a:fld>
            <a:endParaRPr lang="cs-CZ" dirty="0"/>
          </a:p>
        </p:txBody>
      </p:sp>
    </p:spTree>
    <p:extLst>
      <p:ext uri="{BB962C8B-B14F-4D97-AF65-F5344CB8AC3E}">
        <p14:creationId xmlns:p14="http://schemas.microsoft.com/office/powerpoint/2010/main" val="1780796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14</a:t>
            </a:fld>
            <a:endParaRPr lang="cs-CZ" dirty="0"/>
          </a:p>
        </p:txBody>
      </p:sp>
    </p:spTree>
    <p:extLst>
      <p:ext uri="{BB962C8B-B14F-4D97-AF65-F5344CB8AC3E}">
        <p14:creationId xmlns:p14="http://schemas.microsoft.com/office/powerpoint/2010/main" val="2606520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15</a:t>
            </a:fld>
            <a:endParaRPr lang="cs-CZ" dirty="0"/>
          </a:p>
        </p:txBody>
      </p:sp>
    </p:spTree>
    <p:extLst>
      <p:ext uri="{BB962C8B-B14F-4D97-AF65-F5344CB8AC3E}">
        <p14:creationId xmlns:p14="http://schemas.microsoft.com/office/powerpoint/2010/main" val="2135788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16</a:t>
            </a:fld>
            <a:endParaRPr lang="cs-CZ" dirty="0"/>
          </a:p>
        </p:txBody>
      </p:sp>
    </p:spTree>
    <p:extLst>
      <p:ext uri="{BB962C8B-B14F-4D97-AF65-F5344CB8AC3E}">
        <p14:creationId xmlns:p14="http://schemas.microsoft.com/office/powerpoint/2010/main" val="1472220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17</a:t>
            </a:fld>
            <a:endParaRPr lang="cs-CZ" dirty="0"/>
          </a:p>
        </p:txBody>
      </p:sp>
    </p:spTree>
    <p:extLst>
      <p:ext uri="{BB962C8B-B14F-4D97-AF65-F5344CB8AC3E}">
        <p14:creationId xmlns:p14="http://schemas.microsoft.com/office/powerpoint/2010/main" val="1184181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18</a:t>
            </a:fld>
            <a:endParaRPr lang="cs-CZ" dirty="0"/>
          </a:p>
        </p:txBody>
      </p:sp>
    </p:spTree>
    <p:extLst>
      <p:ext uri="{BB962C8B-B14F-4D97-AF65-F5344CB8AC3E}">
        <p14:creationId xmlns:p14="http://schemas.microsoft.com/office/powerpoint/2010/main" val="2428138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19</a:t>
            </a:fld>
            <a:endParaRPr lang="cs-CZ" dirty="0"/>
          </a:p>
        </p:txBody>
      </p:sp>
    </p:spTree>
    <p:extLst>
      <p:ext uri="{BB962C8B-B14F-4D97-AF65-F5344CB8AC3E}">
        <p14:creationId xmlns:p14="http://schemas.microsoft.com/office/powerpoint/2010/main" val="489231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2</a:t>
            </a:fld>
            <a:endParaRPr lang="cs-CZ" dirty="0"/>
          </a:p>
        </p:txBody>
      </p:sp>
    </p:spTree>
    <p:extLst>
      <p:ext uri="{BB962C8B-B14F-4D97-AF65-F5344CB8AC3E}">
        <p14:creationId xmlns:p14="http://schemas.microsoft.com/office/powerpoint/2010/main" val="4037156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20</a:t>
            </a:fld>
            <a:endParaRPr lang="cs-CZ" dirty="0"/>
          </a:p>
        </p:txBody>
      </p:sp>
    </p:spTree>
    <p:extLst>
      <p:ext uri="{BB962C8B-B14F-4D97-AF65-F5344CB8AC3E}">
        <p14:creationId xmlns:p14="http://schemas.microsoft.com/office/powerpoint/2010/main" val="1127367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21</a:t>
            </a:fld>
            <a:endParaRPr lang="cs-CZ" dirty="0"/>
          </a:p>
        </p:txBody>
      </p:sp>
    </p:spTree>
    <p:extLst>
      <p:ext uri="{BB962C8B-B14F-4D97-AF65-F5344CB8AC3E}">
        <p14:creationId xmlns:p14="http://schemas.microsoft.com/office/powerpoint/2010/main" val="495011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22</a:t>
            </a:fld>
            <a:endParaRPr lang="cs-CZ" dirty="0"/>
          </a:p>
        </p:txBody>
      </p:sp>
    </p:spTree>
    <p:extLst>
      <p:ext uri="{BB962C8B-B14F-4D97-AF65-F5344CB8AC3E}">
        <p14:creationId xmlns:p14="http://schemas.microsoft.com/office/powerpoint/2010/main" val="3751229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23</a:t>
            </a:fld>
            <a:endParaRPr lang="cs-CZ" dirty="0"/>
          </a:p>
        </p:txBody>
      </p:sp>
    </p:spTree>
    <p:extLst>
      <p:ext uri="{BB962C8B-B14F-4D97-AF65-F5344CB8AC3E}">
        <p14:creationId xmlns:p14="http://schemas.microsoft.com/office/powerpoint/2010/main" val="733135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24</a:t>
            </a:fld>
            <a:endParaRPr lang="cs-CZ" dirty="0"/>
          </a:p>
        </p:txBody>
      </p:sp>
    </p:spTree>
    <p:extLst>
      <p:ext uri="{BB962C8B-B14F-4D97-AF65-F5344CB8AC3E}">
        <p14:creationId xmlns:p14="http://schemas.microsoft.com/office/powerpoint/2010/main" val="2844118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3</a:t>
            </a:fld>
            <a:endParaRPr lang="cs-CZ" dirty="0"/>
          </a:p>
        </p:txBody>
      </p:sp>
    </p:spTree>
    <p:extLst>
      <p:ext uri="{BB962C8B-B14F-4D97-AF65-F5344CB8AC3E}">
        <p14:creationId xmlns:p14="http://schemas.microsoft.com/office/powerpoint/2010/main" val="1892422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4</a:t>
            </a:fld>
            <a:endParaRPr lang="cs-CZ" dirty="0"/>
          </a:p>
        </p:txBody>
      </p:sp>
    </p:spTree>
    <p:extLst>
      <p:ext uri="{BB962C8B-B14F-4D97-AF65-F5344CB8AC3E}">
        <p14:creationId xmlns:p14="http://schemas.microsoft.com/office/powerpoint/2010/main" val="853932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5</a:t>
            </a:fld>
            <a:endParaRPr lang="cs-CZ" dirty="0"/>
          </a:p>
        </p:txBody>
      </p:sp>
    </p:spTree>
    <p:extLst>
      <p:ext uri="{BB962C8B-B14F-4D97-AF65-F5344CB8AC3E}">
        <p14:creationId xmlns:p14="http://schemas.microsoft.com/office/powerpoint/2010/main" val="2265828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6</a:t>
            </a:fld>
            <a:endParaRPr lang="cs-CZ" dirty="0"/>
          </a:p>
        </p:txBody>
      </p:sp>
    </p:spTree>
    <p:extLst>
      <p:ext uri="{BB962C8B-B14F-4D97-AF65-F5344CB8AC3E}">
        <p14:creationId xmlns:p14="http://schemas.microsoft.com/office/powerpoint/2010/main" val="1411193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7</a:t>
            </a:fld>
            <a:endParaRPr lang="cs-CZ" dirty="0"/>
          </a:p>
        </p:txBody>
      </p:sp>
    </p:spTree>
    <p:extLst>
      <p:ext uri="{BB962C8B-B14F-4D97-AF65-F5344CB8AC3E}">
        <p14:creationId xmlns:p14="http://schemas.microsoft.com/office/powerpoint/2010/main" val="937124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8</a:t>
            </a:fld>
            <a:endParaRPr lang="cs-CZ" dirty="0"/>
          </a:p>
        </p:txBody>
      </p:sp>
    </p:spTree>
    <p:extLst>
      <p:ext uri="{BB962C8B-B14F-4D97-AF65-F5344CB8AC3E}">
        <p14:creationId xmlns:p14="http://schemas.microsoft.com/office/powerpoint/2010/main" val="4177464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40DF775-0106-4276-AE0A-AC85C806CAD8}" type="slidenum">
              <a:rPr lang="cs-CZ" smtClean="0"/>
              <a:t>9</a:t>
            </a:fld>
            <a:endParaRPr lang="cs-CZ" dirty="0"/>
          </a:p>
        </p:txBody>
      </p:sp>
    </p:spTree>
    <p:extLst>
      <p:ext uri="{BB962C8B-B14F-4D97-AF65-F5344CB8AC3E}">
        <p14:creationId xmlns:p14="http://schemas.microsoft.com/office/powerpoint/2010/main" val="1973117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pPr>
              <a:defRPr/>
            </a:pPr>
            <a:fld id="{B50192B3-91CC-4A71-AEAC-6DCC38A49004}" type="datetimeFigureOut">
              <a:rPr lang="cs-CZ"/>
              <a:pPr>
                <a:defRPr/>
              </a:pPr>
              <a:t>22.06.2020</a:t>
            </a:fld>
            <a:endParaRPr lang="cs-CZ" dirty="0"/>
          </a:p>
        </p:txBody>
      </p:sp>
      <p:sp>
        <p:nvSpPr>
          <p:cNvPr id="5" name="Zástupný symbol pro zápatí 4"/>
          <p:cNvSpPr>
            <a:spLocks noGrp="1"/>
          </p:cNvSpPr>
          <p:nvPr>
            <p:ph type="ftr" sz="quarter" idx="11"/>
          </p:nvPr>
        </p:nvSpPr>
        <p:spPr/>
        <p:txBody>
          <a:bodyPr/>
          <a:lstStyle>
            <a:lvl1pPr>
              <a:defRPr/>
            </a:lvl1pPr>
          </a:lstStyle>
          <a:p>
            <a:pPr>
              <a:defRPr/>
            </a:pPr>
            <a:endParaRPr lang="cs-CZ" dirty="0"/>
          </a:p>
        </p:txBody>
      </p:sp>
      <p:sp>
        <p:nvSpPr>
          <p:cNvPr id="6" name="Zástupný symbol pro číslo snímku 5"/>
          <p:cNvSpPr>
            <a:spLocks noGrp="1"/>
          </p:cNvSpPr>
          <p:nvPr>
            <p:ph type="sldNum" sz="quarter" idx="12"/>
          </p:nvPr>
        </p:nvSpPr>
        <p:spPr/>
        <p:txBody>
          <a:bodyPr/>
          <a:lstStyle>
            <a:lvl1pPr>
              <a:defRPr/>
            </a:lvl1pPr>
          </a:lstStyle>
          <a:p>
            <a:pPr>
              <a:defRPr/>
            </a:pPr>
            <a:fld id="{BEDEE3F8-4EA7-446D-A1E2-A25607136297}"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175D1255-EDC7-4DDF-B21E-152CBD931C45}" type="datetimeFigureOut">
              <a:rPr lang="cs-CZ"/>
              <a:pPr>
                <a:defRPr/>
              </a:pPr>
              <a:t>22.06.2020</a:t>
            </a:fld>
            <a:endParaRPr lang="cs-CZ" dirty="0"/>
          </a:p>
        </p:txBody>
      </p:sp>
      <p:sp>
        <p:nvSpPr>
          <p:cNvPr id="5" name="Zástupný symbol pro zápatí 4"/>
          <p:cNvSpPr>
            <a:spLocks noGrp="1"/>
          </p:cNvSpPr>
          <p:nvPr>
            <p:ph type="ftr" sz="quarter" idx="11"/>
          </p:nvPr>
        </p:nvSpPr>
        <p:spPr/>
        <p:txBody>
          <a:bodyPr/>
          <a:lstStyle>
            <a:lvl1pPr>
              <a:defRPr/>
            </a:lvl1pPr>
          </a:lstStyle>
          <a:p>
            <a:pPr>
              <a:defRPr/>
            </a:pPr>
            <a:endParaRPr lang="cs-CZ" dirty="0"/>
          </a:p>
        </p:txBody>
      </p:sp>
      <p:sp>
        <p:nvSpPr>
          <p:cNvPr id="6" name="Zástupný symbol pro číslo snímku 5"/>
          <p:cNvSpPr>
            <a:spLocks noGrp="1"/>
          </p:cNvSpPr>
          <p:nvPr>
            <p:ph type="sldNum" sz="quarter" idx="12"/>
          </p:nvPr>
        </p:nvSpPr>
        <p:spPr/>
        <p:txBody>
          <a:bodyPr/>
          <a:lstStyle>
            <a:lvl1pPr>
              <a:defRPr/>
            </a:lvl1pPr>
          </a:lstStyle>
          <a:p>
            <a:pPr>
              <a:defRPr/>
            </a:pPr>
            <a:fld id="{30077FA3-9990-466E-AEBE-62055214DD30}"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3BF2ABCC-3D96-4B9E-A26B-AB497079B61F}" type="datetimeFigureOut">
              <a:rPr lang="cs-CZ"/>
              <a:pPr>
                <a:defRPr/>
              </a:pPr>
              <a:t>22.06.2020</a:t>
            </a:fld>
            <a:endParaRPr lang="cs-CZ" dirty="0"/>
          </a:p>
        </p:txBody>
      </p:sp>
      <p:sp>
        <p:nvSpPr>
          <p:cNvPr id="5" name="Zástupný symbol pro zápatí 4"/>
          <p:cNvSpPr>
            <a:spLocks noGrp="1"/>
          </p:cNvSpPr>
          <p:nvPr>
            <p:ph type="ftr" sz="quarter" idx="11"/>
          </p:nvPr>
        </p:nvSpPr>
        <p:spPr/>
        <p:txBody>
          <a:bodyPr/>
          <a:lstStyle>
            <a:lvl1pPr>
              <a:defRPr/>
            </a:lvl1pPr>
          </a:lstStyle>
          <a:p>
            <a:pPr>
              <a:defRPr/>
            </a:pPr>
            <a:endParaRPr lang="cs-CZ" dirty="0"/>
          </a:p>
        </p:txBody>
      </p:sp>
      <p:sp>
        <p:nvSpPr>
          <p:cNvPr id="6" name="Zástupný symbol pro číslo snímku 5"/>
          <p:cNvSpPr>
            <a:spLocks noGrp="1"/>
          </p:cNvSpPr>
          <p:nvPr>
            <p:ph type="sldNum" sz="quarter" idx="12"/>
          </p:nvPr>
        </p:nvSpPr>
        <p:spPr/>
        <p:txBody>
          <a:bodyPr/>
          <a:lstStyle>
            <a:lvl1pPr>
              <a:defRPr/>
            </a:lvl1pPr>
          </a:lstStyle>
          <a:p>
            <a:pPr>
              <a:defRPr/>
            </a:pPr>
            <a:fld id="{F33E1DEA-1F3E-488E-BD49-09703F2AC4A8}"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BCE871C0-38A4-455F-AD9F-2577F34D64CE}" type="datetimeFigureOut">
              <a:rPr lang="cs-CZ"/>
              <a:pPr>
                <a:defRPr/>
              </a:pPr>
              <a:t>22.06.2020</a:t>
            </a:fld>
            <a:endParaRPr lang="cs-CZ" dirty="0"/>
          </a:p>
        </p:txBody>
      </p:sp>
      <p:sp>
        <p:nvSpPr>
          <p:cNvPr id="5" name="Zástupný symbol pro zápatí 4"/>
          <p:cNvSpPr>
            <a:spLocks noGrp="1"/>
          </p:cNvSpPr>
          <p:nvPr>
            <p:ph type="ftr" sz="quarter" idx="11"/>
          </p:nvPr>
        </p:nvSpPr>
        <p:spPr/>
        <p:txBody>
          <a:bodyPr/>
          <a:lstStyle>
            <a:lvl1pPr>
              <a:defRPr/>
            </a:lvl1pPr>
          </a:lstStyle>
          <a:p>
            <a:pPr>
              <a:defRPr/>
            </a:pPr>
            <a:endParaRPr lang="cs-CZ" dirty="0"/>
          </a:p>
        </p:txBody>
      </p:sp>
      <p:sp>
        <p:nvSpPr>
          <p:cNvPr id="6" name="Zástupný symbol pro číslo snímku 5"/>
          <p:cNvSpPr>
            <a:spLocks noGrp="1"/>
          </p:cNvSpPr>
          <p:nvPr>
            <p:ph type="sldNum" sz="quarter" idx="12"/>
          </p:nvPr>
        </p:nvSpPr>
        <p:spPr/>
        <p:txBody>
          <a:bodyPr/>
          <a:lstStyle>
            <a:lvl1pPr>
              <a:defRPr/>
            </a:lvl1pPr>
          </a:lstStyle>
          <a:p>
            <a:pPr>
              <a:defRPr/>
            </a:pPr>
            <a:fld id="{1F0E1F95-3540-490C-BB9B-168ABEA0B037}"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15AEA255-7EC8-4522-9571-90F2D5CD6BEF}" type="datetimeFigureOut">
              <a:rPr lang="cs-CZ"/>
              <a:pPr>
                <a:defRPr/>
              </a:pPr>
              <a:t>22.06.2020</a:t>
            </a:fld>
            <a:endParaRPr lang="cs-CZ" dirty="0"/>
          </a:p>
        </p:txBody>
      </p:sp>
      <p:sp>
        <p:nvSpPr>
          <p:cNvPr id="5" name="Zástupný symbol pro zápatí 4"/>
          <p:cNvSpPr>
            <a:spLocks noGrp="1"/>
          </p:cNvSpPr>
          <p:nvPr>
            <p:ph type="ftr" sz="quarter" idx="11"/>
          </p:nvPr>
        </p:nvSpPr>
        <p:spPr/>
        <p:txBody>
          <a:bodyPr/>
          <a:lstStyle>
            <a:lvl1pPr>
              <a:defRPr/>
            </a:lvl1pPr>
          </a:lstStyle>
          <a:p>
            <a:pPr>
              <a:defRPr/>
            </a:pPr>
            <a:endParaRPr lang="cs-CZ" dirty="0"/>
          </a:p>
        </p:txBody>
      </p:sp>
      <p:sp>
        <p:nvSpPr>
          <p:cNvPr id="6" name="Zástupný symbol pro číslo snímku 5"/>
          <p:cNvSpPr>
            <a:spLocks noGrp="1"/>
          </p:cNvSpPr>
          <p:nvPr>
            <p:ph type="sldNum" sz="quarter" idx="12"/>
          </p:nvPr>
        </p:nvSpPr>
        <p:spPr/>
        <p:txBody>
          <a:bodyPr/>
          <a:lstStyle>
            <a:lvl1pPr>
              <a:defRPr/>
            </a:lvl1pPr>
          </a:lstStyle>
          <a:p>
            <a:pPr>
              <a:defRPr/>
            </a:pPr>
            <a:fld id="{98906B1D-C5C0-4A44-8061-23B5F35C93CA}"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fld id="{3B7E0388-0691-4CCF-880D-5C1963002394}" type="datetimeFigureOut">
              <a:rPr lang="cs-CZ"/>
              <a:pPr>
                <a:defRPr/>
              </a:pPr>
              <a:t>22.06.2020</a:t>
            </a:fld>
            <a:endParaRPr lang="cs-CZ" dirty="0"/>
          </a:p>
        </p:txBody>
      </p:sp>
      <p:sp>
        <p:nvSpPr>
          <p:cNvPr id="6" name="Zástupný symbol pro zápatí 4"/>
          <p:cNvSpPr>
            <a:spLocks noGrp="1"/>
          </p:cNvSpPr>
          <p:nvPr>
            <p:ph type="ftr" sz="quarter" idx="11"/>
          </p:nvPr>
        </p:nvSpPr>
        <p:spPr/>
        <p:txBody>
          <a:bodyPr/>
          <a:lstStyle>
            <a:lvl1pPr>
              <a:defRPr/>
            </a:lvl1pPr>
          </a:lstStyle>
          <a:p>
            <a:pPr>
              <a:defRPr/>
            </a:pP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29A751A0-C1FD-4E95-B608-B7887097A315}"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fld id="{9C9C9073-29BD-4B87-8EE5-C34F6F42E9AD}" type="datetimeFigureOut">
              <a:rPr lang="cs-CZ"/>
              <a:pPr>
                <a:defRPr/>
              </a:pPr>
              <a:t>22.06.2020</a:t>
            </a:fld>
            <a:endParaRPr lang="cs-CZ" dirty="0"/>
          </a:p>
        </p:txBody>
      </p:sp>
      <p:sp>
        <p:nvSpPr>
          <p:cNvPr id="8" name="Zástupný symbol pro zápatí 4"/>
          <p:cNvSpPr>
            <a:spLocks noGrp="1"/>
          </p:cNvSpPr>
          <p:nvPr>
            <p:ph type="ftr" sz="quarter" idx="11"/>
          </p:nvPr>
        </p:nvSpPr>
        <p:spPr/>
        <p:txBody>
          <a:bodyPr/>
          <a:lstStyle>
            <a:lvl1pPr>
              <a:defRPr/>
            </a:lvl1pPr>
          </a:lstStyle>
          <a:p>
            <a:pPr>
              <a:defRPr/>
            </a:pP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DE0A6226-9DD2-4128-8975-27FA8FB4B254}"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p:cNvSpPr>
            <a:spLocks noGrp="1"/>
          </p:cNvSpPr>
          <p:nvPr>
            <p:ph type="dt" sz="half" idx="10"/>
          </p:nvPr>
        </p:nvSpPr>
        <p:spPr/>
        <p:txBody>
          <a:bodyPr/>
          <a:lstStyle>
            <a:lvl1pPr>
              <a:defRPr/>
            </a:lvl1pPr>
          </a:lstStyle>
          <a:p>
            <a:pPr>
              <a:defRPr/>
            </a:pPr>
            <a:fld id="{C4722D2F-4D9A-4056-90C6-CA24079E045A}" type="datetimeFigureOut">
              <a:rPr lang="cs-CZ"/>
              <a:pPr>
                <a:defRPr/>
              </a:pPr>
              <a:t>22.06.2020</a:t>
            </a:fld>
            <a:endParaRPr lang="cs-CZ" dirty="0"/>
          </a:p>
        </p:txBody>
      </p:sp>
      <p:sp>
        <p:nvSpPr>
          <p:cNvPr id="4" name="Zástupný symbol pro zápatí 4"/>
          <p:cNvSpPr>
            <a:spLocks noGrp="1"/>
          </p:cNvSpPr>
          <p:nvPr>
            <p:ph type="ftr" sz="quarter" idx="11"/>
          </p:nvPr>
        </p:nvSpPr>
        <p:spPr/>
        <p:txBody>
          <a:bodyPr/>
          <a:lstStyle>
            <a:lvl1pPr>
              <a:defRPr/>
            </a:lvl1pPr>
          </a:lstStyle>
          <a:p>
            <a:pPr>
              <a:defRPr/>
            </a:pPr>
            <a:endParaRPr lang="cs-CZ" dirty="0"/>
          </a:p>
        </p:txBody>
      </p:sp>
      <p:sp>
        <p:nvSpPr>
          <p:cNvPr id="5" name="Zástupný symbol pro číslo snímku 5"/>
          <p:cNvSpPr>
            <a:spLocks noGrp="1"/>
          </p:cNvSpPr>
          <p:nvPr>
            <p:ph type="sldNum" sz="quarter" idx="12"/>
          </p:nvPr>
        </p:nvSpPr>
        <p:spPr/>
        <p:txBody>
          <a:bodyPr/>
          <a:lstStyle>
            <a:lvl1pPr>
              <a:defRPr/>
            </a:lvl1pPr>
          </a:lstStyle>
          <a:p>
            <a:pPr>
              <a:defRPr/>
            </a:pPr>
            <a:fld id="{72661F23-DEE8-4BA0-B0F9-394DFCB4BF71}"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CAEDC87B-887E-4C05-9176-84C407C6F455}" type="datetimeFigureOut">
              <a:rPr lang="cs-CZ"/>
              <a:pPr>
                <a:defRPr/>
              </a:pPr>
              <a:t>22.06.2020</a:t>
            </a:fld>
            <a:endParaRPr lang="cs-CZ" dirty="0"/>
          </a:p>
        </p:txBody>
      </p:sp>
      <p:sp>
        <p:nvSpPr>
          <p:cNvPr id="3" name="Zástupný symbol pro zápatí 4"/>
          <p:cNvSpPr>
            <a:spLocks noGrp="1"/>
          </p:cNvSpPr>
          <p:nvPr>
            <p:ph type="ftr" sz="quarter" idx="11"/>
          </p:nvPr>
        </p:nvSpPr>
        <p:spPr/>
        <p:txBody>
          <a:bodyPr/>
          <a:lstStyle>
            <a:lvl1pPr>
              <a:defRPr/>
            </a:lvl1pPr>
          </a:lstStyle>
          <a:p>
            <a:pPr>
              <a:defRPr/>
            </a:pPr>
            <a:endParaRPr lang="cs-CZ" dirty="0"/>
          </a:p>
        </p:txBody>
      </p:sp>
      <p:sp>
        <p:nvSpPr>
          <p:cNvPr id="4" name="Zástupný symbol pro číslo snímku 5"/>
          <p:cNvSpPr>
            <a:spLocks noGrp="1"/>
          </p:cNvSpPr>
          <p:nvPr>
            <p:ph type="sldNum" sz="quarter" idx="12"/>
          </p:nvPr>
        </p:nvSpPr>
        <p:spPr/>
        <p:txBody>
          <a:bodyPr/>
          <a:lstStyle>
            <a:lvl1pPr>
              <a:defRPr/>
            </a:lvl1pPr>
          </a:lstStyle>
          <a:p>
            <a:pPr>
              <a:defRPr/>
            </a:pPr>
            <a:fld id="{41B2E65C-B59D-45FF-90D7-D43FD340B614}"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70E6100C-6B58-4706-A128-7F87B4B2E226}" type="datetimeFigureOut">
              <a:rPr lang="cs-CZ"/>
              <a:pPr>
                <a:defRPr/>
              </a:pPr>
              <a:t>22.06.2020</a:t>
            </a:fld>
            <a:endParaRPr lang="cs-CZ" dirty="0"/>
          </a:p>
        </p:txBody>
      </p:sp>
      <p:sp>
        <p:nvSpPr>
          <p:cNvPr id="6" name="Zástupný symbol pro zápatí 4"/>
          <p:cNvSpPr>
            <a:spLocks noGrp="1"/>
          </p:cNvSpPr>
          <p:nvPr>
            <p:ph type="ftr" sz="quarter" idx="11"/>
          </p:nvPr>
        </p:nvSpPr>
        <p:spPr/>
        <p:txBody>
          <a:bodyPr/>
          <a:lstStyle>
            <a:lvl1pPr>
              <a:defRPr/>
            </a:lvl1pPr>
          </a:lstStyle>
          <a:p>
            <a:pPr>
              <a:defRPr/>
            </a:pP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F1AE9D88-6EB3-42C6-8E8C-6E0CDF95215D}"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CE8D0A04-CD53-4284-B29F-A9570B0007D5}" type="datetimeFigureOut">
              <a:rPr lang="cs-CZ"/>
              <a:pPr>
                <a:defRPr/>
              </a:pPr>
              <a:t>22.06.2020</a:t>
            </a:fld>
            <a:endParaRPr lang="cs-CZ" dirty="0"/>
          </a:p>
        </p:txBody>
      </p:sp>
      <p:sp>
        <p:nvSpPr>
          <p:cNvPr id="6" name="Zástupný symbol pro zápatí 4"/>
          <p:cNvSpPr>
            <a:spLocks noGrp="1"/>
          </p:cNvSpPr>
          <p:nvPr>
            <p:ph type="ftr" sz="quarter" idx="11"/>
          </p:nvPr>
        </p:nvSpPr>
        <p:spPr/>
        <p:txBody>
          <a:bodyPr/>
          <a:lstStyle>
            <a:lvl1pPr>
              <a:defRPr/>
            </a:lvl1pPr>
          </a:lstStyle>
          <a:p>
            <a:pPr>
              <a:defRPr/>
            </a:pP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07C0A21A-C3A0-4409-A3D6-2E4AB91A1BFF}"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en-US"/>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BE24F3-7526-49C2-915D-E39FA0CE1907}" type="datetimeFigureOut">
              <a:rPr lang="cs-CZ"/>
              <a:pPr>
                <a:defRPr/>
              </a:pPr>
              <a:t>22.06.2020</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BBFC1A6-45B6-473E-8CB2-63C269A4E4C0}"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hyperlink" Target="https://www.smscr.cz/cz/poradenstvi-clenum/10-pravni-poradn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smscr.cz/cz/clenske-benefity/1621-ubytovani-v-centru-prahy" TargetMode="External"/><Relationship Id="rId5" Type="http://schemas.openxmlformats.org/officeDocument/2006/relationships/hyperlink" Target="em:" TargetMode="External"/><Relationship Id="rId4" Type="http://schemas.openxmlformats.org/officeDocument/2006/relationships/hyperlink" Target="https://www.smscr.cz/cz/poradenstvi-clenum/dotacni-poradna" TargetMode="External"/><Relationship Id="rId9"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hyperlink" Target="https://www.zakonyprolidi.cz/cs/1999-106"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jpeg"/><Relationship Id="rId7" Type="http://schemas.openxmlformats.org/officeDocument/2006/relationships/hyperlink" Target="mailto:klouckovam@scr.cz"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www.smscr.cz/cz/clenske-benefity/pomahame-obcim-s-verejnymi-zakazkam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www.smscr.cz/cz/clenske-benefity/pomahame-se-stretem-zajmu" TargetMode="External"/><Relationship Id="rId4" Type="http://schemas.openxmlformats.org/officeDocument/2006/relationships/hyperlink" Target="https://www.smscr.cz/cz/clenske-benefity/1626-spolecny-nakup-energii-na-burz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mailto:autorskaprava@sms-sluzby.cz"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obec2030.cz/"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comments" Target="../comments/comment1.xml"/><Relationship Id="rId3" Type="http://schemas.openxmlformats.org/officeDocument/2006/relationships/image" Target="../media/image2.jpe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0.png"/><Relationship Id="rId3" Type="http://schemas.openxmlformats.org/officeDocument/2006/relationships/image" Target="../media/image12.jpg"/><Relationship Id="rId7" Type="http://schemas.openxmlformats.org/officeDocument/2006/relationships/image" Target="../media/image15.jp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4.jpg"/><Relationship Id="rId5" Type="http://schemas.openxmlformats.org/officeDocument/2006/relationships/image" Target="../media/image11.jpg"/><Relationship Id="rId10"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hyperlink" Target="https://www.facebook.com/SMSCR.CZ/"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3" descr="titulka-sms.jpg"/>
          <p:cNvPicPr>
            <a:picLocks noChangeAspect="1"/>
          </p:cNvPicPr>
          <p:nvPr/>
        </p:nvPicPr>
        <p:blipFill>
          <a:blip r:embed="rId3" cstate="print"/>
          <a:srcRect/>
          <a:stretch>
            <a:fillRect/>
          </a:stretch>
        </p:blipFill>
        <p:spPr bwMode="auto">
          <a:xfrm>
            <a:off x="-26510" y="0"/>
            <a:ext cx="9170509" cy="6858000"/>
          </a:xfrm>
          <a:prstGeom prst="rect">
            <a:avLst/>
          </a:prstGeom>
          <a:noFill/>
          <a:ln w="9525">
            <a:noFill/>
            <a:miter lim="800000"/>
            <a:headEnd/>
            <a:tailEnd/>
          </a:ln>
        </p:spPr>
      </p:pic>
      <p:sp>
        <p:nvSpPr>
          <p:cNvPr id="5" name="TextovéPole 4"/>
          <p:cNvSpPr txBox="1"/>
          <p:nvPr/>
        </p:nvSpPr>
        <p:spPr>
          <a:xfrm>
            <a:off x="539552" y="3284984"/>
            <a:ext cx="6120680" cy="1077218"/>
          </a:xfrm>
          <a:prstGeom prst="rect">
            <a:avLst/>
          </a:prstGeom>
          <a:noFill/>
        </p:spPr>
        <p:txBody>
          <a:bodyPr wrap="square" rtlCol="0">
            <a:spAutoFit/>
          </a:bodyPr>
          <a:lstStyle/>
          <a:p>
            <a:r>
              <a:rPr lang="cs-CZ" sz="3200" b="1" dirty="0">
                <a:solidFill>
                  <a:schemeClr val="bg1"/>
                </a:solidFill>
                <a:latin typeface="Constantia" pitchFamily="18" charset="0"/>
              </a:rPr>
              <a:t>Sdružení místních samospráv</a:t>
            </a:r>
          </a:p>
          <a:p>
            <a:r>
              <a:rPr lang="cs-CZ" sz="3200" b="1" dirty="0">
                <a:solidFill>
                  <a:schemeClr val="bg1"/>
                </a:solidFill>
                <a:latin typeface="Constantia" pitchFamily="18" charset="0"/>
              </a:rPr>
              <a:t>		České republiky</a:t>
            </a:r>
          </a:p>
        </p:txBody>
      </p:sp>
    </p:spTree>
    <p:extLst>
      <p:ext uri="{BB962C8B-B14F-4D97-AF65-F5344CB8AC3E}">
        <p14:creationId xmlns:p14="http://schemas.microsoft.com/office/powerpoint/2010/main" val="1667807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podklad.jpg">
            <a:extLst>
              <a:ext uri="{FF2B5EF4-FFF2-40B4-BE49-F238E27FC236}">
                <a16:creationId xmlns:a16="http://schemas.microsoft.com/office/drawing/2014/main" id="{1A4B33A8-2A30-4808-8290-E64739D4C7C1}"/>
              </a:ext>
            </a:extLst>
          </p:cNvPr>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Nadpis 2">
            <a:extLst>
              <a:ext uri="{FF2B5EF4-FFF2-40B4-BE49-F238E27FC236}">
                <a16:creationId xmlns:a16="http://schemas.microsoft.com/office/drawing/2014/main" id="{B73D1BB0-BDD0-4B37-A420-9BEF036334B6}"/>
              </a:ext>
            </a:extLst>
          </p:cNvPr>
          <p:cNvSpPr>
            <a:spLocks noGrp="1"/>
          </p:cNvSpPr>
          <p:nvPr>
            <p:ph type="title"/>
          </p:nvPr>
        </p:nvSpPr>
        <p:spPr>
          <a:xfrm>
            <a:off x="1187624" y="206896"/>
            <a:ext cx="6480720" cy="1143000"/>
          </a:xfrm>
        </p:spPr>
        <p:txBody>
          <a:bodyPr/>
          <a:lstStyle/>
          <a:p>
            <a:pPr algn="l"/>
            <a:r>
              <a:rPr lang="cs-CZ" sz="2800" b="1" u="sng" dirty="0"/>
              <a:t>Servis členům a benefity</a:t>
            </a:r>
          </a:p>
        </p:txBody>
      </p:sp>
      <p:sp>
        <p:nvSpPr>
          <p:cNvPr id="6" name="Obdélník 5">
            <a:extLst>
              <a:ext uri="{FF2B5EF4-FFF2-40B4-BE49-F238E27FC236}">
                <a16:creationId xmlns:a16="http://schemas.microsoft.com/office/drawing/2014/main" id="{1A754B46-2A7C-4A71-A89D-986F570408F9}"/>
              </a:ext>
            </a:extLst>
          </p:cNvPr>
          <p:cNvSpPr/>
          <p:nvPr/>
        </p:nvSpPr>
        <p:spPr>
          <a:xfrm>
            <a:off x="1187624" y="1034751"/>
            <a:ext cx="2626553" cy="523220"/>
          </a:xfrm>
          <a:prstGeom prst="rect">
            <a:avLst/>
          </a:prstGeom>
        </p:spPr>
        <p:txBody>
          <a:bodyPr wrap="none">
            <a:spAutoFit/>
          </a:bodyPr>
          <a:lstStyle/>
          <a:p>
            <a:r>
              <a:rPr lang="cs-CZ" sz="2800" b="1" dirty="0">
                <a:highlight>
                  <a:srgbClr val="FFFF00"/>
                </a:highlight>
              </a:rPr>
              <a:t>www.smscr.cz</a:t>
            </a:r>
            <a:endParaRPr lang="cs-CZ" sz="2800" dirty="0">
              <a:highlight>
                <a:srgbClr val="FFFF00"/>
              </a:highlight>
            </a:endParaRPr>
          </a:p>
        </p:txBody>
      </p:sp>
      <p:pic>
        <p:nvPicPr>
          <p:cNvPr id="8" name="Obrázek 7">
            <a:extLst>
              <a:ext uri="{FF2B5EF4-FFF2-40B4-BE49-F238E27FC236}">
                <a16:creationId xmlns:a16="http://schemas.microsoft.com/office/drawing/2014/main" id="{19759D4E-46F3-4237-9323-F57500A606F1}"/>
              </a:ext>
            </a:extLst>
          </p:cNvPr>
          <p:cNvPicPr>
            <a:picLocks noChangeAspect="1"/>
          </p:cNvPicPr>
          <p:nvPr/>
        </p:nvPicPr>
        <p:blipFill>
          <a:blip r:embed="rId4"/>
          <a:stretch>
            <a:fillRect/>
          </a:stretch>
        </p:blipFill>
        <p:spPr>
          <a:xfrm>
            <a:off x="0" y="1593347"/>
            <a:ext cx="9144000" cy="2591339"/>
          </a:xfrm>
          <a:prstGeom prst="rect">
            <a:avLst/>
          </a:prstGeom>
        </p:spPr>
      </p:pic>
      <p:pic>
        <p:nvPicPr>
          <p:cNvPr id="9" name="Zástupný obsah 6">
            <a:extLst>
              <a:ext uri="{FF2B5EF4-FFF2-40B4-BE49-F238E27FC236}">
                <a16:creationId xmlns:a16="http://schemas.microsoft.com/office/drawing/2014/main" id="{4DC469D3-8ED0-46D8-904B-4F9373C067CC}"/>
              </a:ext>
            </a:extLst>
          </p:cNvPr>
          <p:cNvPicPr>
            <a:picLocks noGrp="1" noChangeAspect="1"/>
          </p:cNvPicPr>
          <p:nvPr>
            <p:ph idx="1"/>
          </p:nvPr>
        </p:nvPicPr>
        <p:blipFill>
          <a:blip r:embed="rId5"/>
          <a:stretch>
            <a:fillRect/>
          </a:stretch>
        </p:blipFill>
        <p:spPr>
          <a:xfrm>
            <a:off x="851620" y="4527818"/>
            <a:ext cx="2800350" cy="1714500"/>
          </a:xfrm>
          <a:prstGeom prst="rect">
            <a:avLst/>
          </a:prstGeom>
        </p:spPr>
      </p:pic>
      <p:pic>
        <p:nvPicPr>
          <p:cNvPr id="11" name="Obrázek 10">
            <a:extLst>
              <a:ext uri="{FF2B5EF4-FFF2-40B4-BE49-F238E27FC236}">
                <a16:creationId xmlns:a16="http://schemas.microsoft.com/office/drawing/2014/main" id="{03598128-DF05-49A7-9143-6F93C2C573B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923928" y="4244792"/>
            <a:ext cx="4392488" cy="2280552"/>
          </a:xfrm>
          <a:prstGeom prst="rect">
            <a:avLst/>
          </a:prstGeom>
          <a:noFill/>
          <a:ln>
            <a:noFill/>
          </a:ln>
        </p:spPr>
      </p:pic>
    </p:spTree>
    <p:extLst>
      <p:ext uri="{BB962C8B-B14F-4D97-AF65-F5344CB8AC3E}">
        <p14:creationId xmlns:p14="http://schemas.microsoft.com/office/powerpoint/2010/main" val="2243185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podklad.jpg">
            <a:extLst>
              <a:ext uri="{FF2B5EF4-FFF2-40B4-BE49-F238E27FC236}">
                <a16:creationId xmlns:a16="http://schemas.microsoft.com/office/drawing/2014/main" id="{1A4B33A8-2A30-4808-8290-E64739D4C7C1}"/>
              </a:ext>
            </a:extLst>
          </p:cNvPr>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Nadpis 2">
            <a:extLst>
              <a:ext uri="{FF2B5EF4-FFF2-40B4-BE49-F238E27FC236}">
                <a16:creationId xmlns:a16="http://schemas.microsoft.com/office/drawing/2014/main" id="{D6DC15D1-F30C-44D6-A64F-717708351A78}"/>
              </a:ext>
            </a:extLst>
          </p:cNvPr>
          <p:cNvSpPr>
            <a:spLocks noGrp="1"/>
          </p:cNvSpPr>
          <p:nvPr>
            <p:ph type="title"/>
          </p:nvPr>
        </p:nvSpPr>
        <p:spPr>
          <a:xfrm>
            <a:off x="827584" y="332656"/>
            <a:ext cx="6048672" cy="576064"/>
          </a:xfrm>
        </p:spPr>
        <p:txBody>
          <a:bodyPr/>
          <a:lstStyle/>
          <a:p>
            <a:pPr algn="l"/>
            <a:r>
              <a:rPr lang="cs-CZ" sz="2800" b="1" u="sng" dirty="0"/>
              <a:t>Servis členům a benefity</a:t>
            </a:r>
          </a:p>
        </p:txBody>
      </p:sp>
      <p:sp>
        <p:nvSpPr>
          <p:cNvPr id="6" name="Zástupný symbol pro obsah 1">
            <a:extLst>
              <a:ext uri="{FF2B5EF4-FFF2-40B4-BE49-F238E27FC236}">
                <a16:creationId xmlns:a16="http://schemas.microsoft.com/office/drawing/2014/main" id="{C99EAE5F-E7E0-481E-8B19-847DA0F4E566}"/>
              </a:ext>
            </a:extLst>
          </p:cNvPr>
          <p:cNvSpPr>
            <a:spLocks noGrp="1"/>
          </p:cNvSpPr>
          <p:nvPr>
            <p:ph idx="1"/>
          </p:nvPr>
        </p:nvSpPr>
        <p:spPr>
          <a:xfrm>
            <a:off x="827584" y="1052736"/>
            <a:ext cx="7632848" cy="5256584"/>
          </a:xfrm>
        </p:spPr>
        <p:txBody>
          <a:bodyPr/>
          <a:lstStyle/>
          <a:p>
            <a:pPr>
              <a:buFont typeface="Wingdings" panose="05000000000000000000" pitchFamily="2" charset="2"/>
              <a:buChar char="§"/>
            </a:pPr>
            <a:r>
              <a:rPr lang="cs-CZ" sz="2000" b="1" dirty="0"/>
              <a:t>Dotační poradna </a:t>
            </a:r>
            <a:r>
              <a:rPr lang="cs-CZ" sz="1600" dirty="0"/>
              <a:t>(dotační servis + dotační služba)  </a:t>
            </a:r>
            <a:r>
              <a:rPr lang="cs-CZ" sz="1600" dirty="0">
                <a:hlinkClick r:id="rId4"/>
              </a:rPr>
              <a:t>zde</a:t>
            </a:r>
            <a:endParaRPr lang="cs-CZ" sz="2000" dirty="0"/>
          </a:p>
          <a:p>
            <a:pPr marL="0" indent="361950">
              <a:spcBef>
                <a:spcPts val="0"/>
              </a:spcBef>
              <a:buNone/>
            </a:pPr>
            <a:r>
              <a:rPr lang="cs-CZ" sz="1600" dirty="0">
                <a:solidFill>
                  <a:srgbClr val="0000FF"/>
                </a:solidFill>
              </a:rPr>
              <a:t>Ondřej Štach, tel. 725 866 763, em: dotace@sms-služby.cz  dotace @smscr.cz</a:t>
            </a:r>
          </a:p>
          <a:p>
            <a:pPr>
              <a:spcBef>
                <a:spcPts val="600"/>
              </a:spcBef>
              <a:buFont typeface="Wingdings" panose="05000000000000000000" pitchFamily="2" charset="2"/>
              <a:buChar char="§"/>
            </a:pPr>
            <a:r>
              <a:rPr lang="cs-CZ" sz="2000" b="1" dirty="0"/>
              <a:t>Krizová poradna </a:t>
            </a:r>
            <a:r>
              <a:rPr lang="cs-CZ" sz="1600" dirty="0"/>
              <a:t>(8:00-18:00, pomoc při nátlaku médií) </a:t>
            </a:r>
            <a:r>
              <a:rPr lang="cs-CZ" sz="1600" dirty="0">
                <a:hlinkClick r:id="rId5" action="ppaction://hlinkfile"/>
              </a:rPr>
              <a:t>zde</a:t>
            </a:r>
            <a:endParaRPr lang="cs-CZ" sz="1600" dirty="0"/>
          </a:p>
          <a:p>
            <a:pPr marL="0" indent="361950">
              <a:spcBef>
                <a:spcPts val="0"/>
              </a:spcBef>
              <a:buNone/>
            </a:pPr>
            <a:r>
              <a:rPr lang="cs-CZ" sz="1600" dirty="0">
                <a:solidFill>
                  <a:srgbClr val="0000FF"/>
                </a:solidFill>
              </a:rPr>
              <a:t>Lukáš Novák, tel. 724 255 725, em: krize@smscr.cz</a:t>
            </a:r>
            <a:endParaRPr lang="cs-CZ" sz="1600" b="1" dirty="0">
              <a:solidFill>
                <a:srgbClr val="0000FF"/>
              </a:solidFill>
            </a:endParaRPr>
          </a:p>
          <a:p>
            <a:pPr>
              <a:spcBef>
                <a:spcPts val="600"/>
              </a:spcBef>
              <a:buFont typeface="Wingdings" panose="05000000000000000000" pitchFamily="2" charset="2"/>
              <a:buChar char="§"/>
            </a:pPr>
            <a:r>
              <a:rPr lang="cs-CZ" sz="2000" b="1" dirty="0"/>
              <a:t>Podpora aktivit živého venkova </a:t>
            </a:r>
            <a:r>
              <a:rPr lang="cs-CZ" sz="1600" dirty="0"/>
              <a:t>(finanční podpora aktivity rozvíjející život    v obci, zvyky, tradice, společenská akce)</a:t>
            </a:r>
          </a:p>
          <a:p>
            <a:pPr marL="361950" indent="0">
              <a:spcBef>
                <a:spcPts val="0"/>
              </a:spcBef>
              <a:buNone/>
            </a:pPr>
            <a:r>
              <a:rPr lang="cs-CZ" sz="1600" dirty="0">
                <a:solidFill>
                  <a:srgbClr val="0000FF"/>
                </a:solidFill>
              </a:rPr>
              <a:t>pro rok 2020 možnost podpořit tři projekty  z Kraje Vysočina, částkou 15.000Kč, které se uskuteční v termínu 17.-19.4.2020, termín podání je do 29.2.2020</a:t>
            </a:r>
            <a:endParaRPr lang="cs-CZ" sz="1600" b="1" dirty="0">
              <a:solidFill>
                <a:srgbClr val="0000FF"/>
              </a:solidFill>
            </a:endParaRPr>
          </a:p>
          <a:p>
            <a:pPr>
              <a:spcBef>
                <a:spcPts val="600"/>
              </a:spcBef>
              <a:buFont typeface="Wingdings" panose="05000000000000000000" pitchFamily="2" charset="2"/>
              <a:buChar char="§"/>
            </a:pPr>
            <a:r>
              <a:rPr lang="cs-CZ" sz="2000" b="1" dirty="0"/>
              <a:t>Prostory k jednání, ubytování v Praze  </a:t>
            </a:r>
            <a:r>
              <a:rPr lang="cs-CZ" sz="1600" dirty="0">
                <a:hlinkClick r:id="rId6"/>
              </a:rPr>
              <a:t>zde</a:t>
            </a:r>
            <a:endParaRPr lang="cs-CZ" sz="1600" dirty="0"/>
          </a:p>
          <a:p>
            <a:pPr marL="361950" indent="0">
              <a:spcBef>
                <a:spcPts val="0"/>
              </a:spcBef>
              <a:buNone/>
            </a:pPr>
            <a:r>
              <a:rPr lang="cs-CZ" sz="1600" dirty="0">
                <a:solidFill>
                  <a:srgbClr val="0000FF"/>
                </a:solidFill>
              </a:rPr>
              <a:t>Národní 141, Praha 1, rezervace jednacích prostor (8:30-16:00), </a:t>
            </a:r>
          </a:p>
          <a:p>
            <a:pPr marL="361950" indent="0">
              <a:spcBef>
                <a:spcPts val="0"/>
              </a:spcBef>
              <a:buNone/>
            </a:pPr>
            <a:r>
              <a:rPr lang="cs-CZ" sz="1600" dirty="0">
                <a:solidFill>
                  <a:srgbClr val="0000FF"/>
                </a:solidFill>
              </a:rPr>
              <a:t>hostel jednolůžkový a dvojlůžkové pokoje</a:t>
            </a:r>
          </a:p>
          <a:p>
            <a:pPr marL="361950" indent="0">
              <a:spcBef>
                <a:spcPts val="0"/>
              </a:spcBef>
              <a:buNone/>
            </a:pPr>
            <a:r>
              <a:rPr lang="cs-CZ" sz="1600" dirty="0">
                <a:solidFill>
                  <a:srgbClr val="0000FF"/>
                </a:solidFill>
              </a:rPr>
              <a:t>em: info@smscr.cz</a:t>
            </a:r>
            <a:endParaRPr lang="cs-CZ" sz="1600" dirty="0"/>
          </a:p>
          <a:p>
            <a:pPr marL="1435100" indent="-361950">
              <a:spcBef>
                <a:spcPts val="600"/>
              </a:spcBef>
              <a:buFont typeface="Wingdings" panose="05000000000000000000" pitchFamily="2" charset="2"/>
              <a:buChar char="§"/>
            </a:pPr>
            <a:r>
              <a:rPr lang="cs-CZ" sz="2000" b="1" dirty="0"/>
              <a:t>Právní poradna </a:t>
            </a:r>
          </a:p>
          <a:p>
            <a:pPr marL="1435100" indent="-361950">
              <a:spcBef>
                <a:spcPts val="0"/>
              </a:spcBef>
              <a:buFont typeface="Wingdings" panose="05000000000000000000" pitchFamily="2" charset="2"/>
              <a:buChar char="§"/>
            </a:pPr>
            <a:r>
              <a:rPr lang="cs-CZ" sz="1600" dirty="0"/>
              <a:t>(8:00-18:00, operativní dotazy, jinak cca do 5 pracovních dnů) </a:t>
            </a:r>
            <a:r>
              <a:rPr lang="cs-CZ" sz="1600" dirty="0">
                <a:hlinkClick r:id="rId7"/>
              </a:rPr>
              <a:t>zde</a:t>
            </a:r>
            <a:endParaRPr lang="cs-CZ" sz="1600" dirty="0"/>
          </a:p>
          <a:p>
            <a:pPr marL="1435100" indent="0">
              <a:spcBef>
                <a:spcPts val="0"/>
              </a:spcBef>
              <a:buNone/>
            </a:pPr>
            <a:r>
              <a:rPr lang="cs-CZ" sz="1600" dirty="0">
                <a:solidFill>
                  <a:srgbClr val="0000FF"/>
                </a:solidFill>
              </a:rPr>
              <a:t>Mgr. et Mgr. Dominik Hrubý, tel. 606 170 837, em: poradna@smscr.cz</a:t>
            </a:r>
            <a:endParaRPr lang="cs-CZ" sz="1600" b="1" dirty="0">
              <a:solidFill>
                <a:srgbClr val="0000FF"/>
              </a:solidFill>
            </a:endParaRPr>
          </a:p>
          <a:p>
            <a:pPr marL="1435100" indent="-361950">
              <a:spcBef>
                <a:spcPts val="600"/>
              </a:spcBef>
              <a:buFont typeface="Wingdings" panose="05000000000000000000" pitchFamily="2" charset="2"/>
              <a:buChar char="§"/>
            </a:pPr>
            <a:r>
              <a:rPr lang="cs-CZ" sz="2000" b="1" dirty="0"/>
              <a:t>Právní poradna škol </a:t>
            </a:r>
            <a:endParaRPr lang="cs-CZ" sz="1600" dirty="0"/>
          </a:p>
          <a:p>
            <a:pPr marL="1435100" indent="0">
              <a:spcBef>
                <a:spcPts val="0"/>
              </a:spcBef>
              <a:buNone/>
            </a:pPr>
            <a:r>
              <a:rPr lang="cs-CZ" sz="1600" dirty="0">
                <a:solidFill>
                  <a:srgbClr val="0000FF"/>
                </a:solidFill>
              </a:rPr>
              <a:t>Mgr. et Mgr. Dominik Hrubý, tel. 606170837, </a:t>
            </a:r>
          </a:p>
          <a:p>
            <a:pPr marL="1435100" indent="0">
              <a:spcBef>
                <a:spcPts val="0"/>
              </a:spcBef>
              <a:buNone/>
            </a:pPr>
            <a:r>
              <a:rPr lang="cs-CZ" sz="1600" dirty="0">
                <a:solidFill>
                  <a:srgbClr val="0000FF"/>
                </a:solidFill>
              </a:rPr>
              <a:t>em: skolavpravu@sms-služby.cz</a:t>
            </a:r>
            <a:endParaRPr lang="cs-CZ" sz="1600" b="1" dirty="0">
              <a:solidFill>
                <a:srgbClr val="0000FF"/>
              </a:solidFill>
            </a:endParaRPr>
          </a:p>
          <a:p>
            <a:pPr marL="361950" indent="0">
              <a:spcBef>
                <a:spcPts val="0"/>
              </a:spcBef>
              <a:buNone/>
            </a:pPr>
            <a:endParaRPr lang="cs-CZ" sz="1600" dirty="0">
              <a:solidFill>
                <a:srgbClr val="0000FF"/>
              </a:solidFill>
            </a:endParaRPr>
          </a:p>
          <a:p>
            <a:pPr>
              <a:lnSpc>
                <a:spcPct val="150000"/>
              </a:lnSpc>
              <a:buNone/>
            </a:pPr>
            <a:endParaRPr lang="cs-CZ" sz="2000" dirty="0"/>
          </a:p>
          <a:p>
            <a:pPr marL="0" indent="0">
              <a:buNone/>
            </a:pPr>
            <a:endParaRPr lang="cs-CZ" dirty="0"/>
          </a:p>
          <a:p>
            <a:pPr marL="0" indent="0">
              <a:buNone/>
            </a:pPr>
            <a:endParaRPr lang="cs-CZ" dirty="0"/>
          </a:p>
          <a:p>
            <a:endParaRPr lang="cs-CZ" dirty="0"/>
          </a:p>
          <a:p>
            <a:pPr marL="0" indent="0">
              <a:buNone/>
            </a:pPr>
            <a:endParaRPr lang="cs-CZ" dirty="0"/>
          </a:p>
          <a:p>
            <a:pPr marL="0" indent="0">
              <a:buNone/>
            </a:pPr>
            <a:endParaRPr lang="cs-CZ" dirty="0"/>
          </a:p>
        </p:txBody>
      </p:sp>
      <p:pic>
        <p:nvPicPr>
          <p:cNvPr id="3" name="Obrázek 2">
            <a:extLst>
              <a:ext uri="{FF2B5EF4-FFF2-40B4-BE49-F238E27FC236}">
                <a16:creationId xmlns:a16="http://schemas.microsoft.com/office/drawing/2014/main" id="{AB63AC1B-5BFE-4D21-BB66-1A25258DF1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193" y="4585022"/>
            <a:ext cx="1561841" cy="1568089"/>
          </a:xfrm>
          <a:prstGeom prst="rect">
            <a:avLst/>
          </a:prstGeom>
        </p:spPr>
      </p:pic>
      <p:pic>
        <p:nvPicPr>
          <p:cNvPr id="9" name="Obrázek 8">
            <a:extLst>
              <a:ext uri="{FF2B5EF4-FFF2-40B4-BE49-F238E27FC236}">
                <a16:creationId xmlns:a16="http://schemas.microsoft.com/office/drawing/2014/main" id="{DEF1A844-6CAF-450D-9FB1-F1DC2434E4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0907" y="3537550"/>
            <a:ext cx="2161309" cy="1068185"/>
          </a:xfrm>
          <a:prstGeom prst="rect">
            <a:avLst/>
          </a:prstGeom>
        </p:spPr>
      </p:pic>
    </p:spTree>
    <p:extLst>
      <p:ext uri="{BB962C8B-B14F-4D97-AF65-F5344CB8AC3E}">
        <p14:creationId xmlns:p14="http://schemas.microsoft.com/office/powerpoint/2010/main" val="68710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podklad.jpg">
            <a:extLst>
              <a:ext uri="{FF2B5EF4-FFF2-40B4-BE49-F238E27FC236}">
                <a16:creationId xmlns:a16="http://schemas.microsoft.com/office/drawing/2014/main" id="{1A4B33A8-2A30-4808-8290-E64739D4C7C1}"/>
              </a:ext>
            </a:extLst>
          </p:cNvPr>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Nadpis 2">
            <a:extLst>
              <a:ext uri="{FF2B5EF4-FFF2-40B4-BE49-F238E27FC236}">
                <a16:creationId xmlns:a16="http://schemas.microsoft.com/office/drawing/2014/main" id="{D6DC15D1-F30C-44D6-A64F-717708351A78}"/>
              </a:ext>
            </a:extLst>
          </p:cNvPr>
          <p:cNvSpPr>
            <a:spLocks noGrp="1"/>
          </p:cNvSpPr>
          <p:nvPr>
            <p:ph type="title"/>
          </p:nvPr>
        </p:nvSpPr>
        <p:spPr>
          <a:xfrm>
            <a:off x="827584" y="332656"/>
            <a:ext cx="6048672" cy="648072"/>
          </a:xfrm>
        </p:spPr>
        <p:txBody>
          <a:bodyPr/>
          <a:lstStyle/>
          <a:p>
            <a:pPr algn="l"/>
            <a:r>
              <a:rPr lang="cs-CZ" sz="2800" b="1" u="sng" dirty="0"/>
              <a:t>Servis členům a benefity</a:t>
            </a:r>
          </a:p>
        </p:txBody>
      </p:sp>
      <p:sp>
        <p:nvSpPr>
          <p:cNvPr id="6" name="Zástupný symbol pro obsah 1">
            <a:extLst>
              <a:ext uri="{FF2B5EF4-FFF2-40B4-BE49-F238E27FC236}">
                <a16:creationId xmlns:a16="http://schemas.microsoft.com/office/drawing/2014/main" id="{C99EAE5F-E7E0-481E-8B19-847DA0F4E566}"/>
              </a:ext>
            </a:extLst>
          </p:cNvPr>
          <p:cNvSpPr>
            <a:spLocks noGrp="1"/>
          </p:cNvSpPr>
          <p:nvPr>
            <p:ph idx="1"/>
          </p:nvPr>
        </p:nvSpPr>
        <p:spPr>
          <a:xfrm>
            <a:off x="827584" y="1052736"/>
            <a:ext cx="7632848" cy="5256584"/>
          </a:xfrm>
        </p:spPr>
        <p:txBody>
          <a:bodyPr/>
          <a:lstStyle/>
          <a:p>
            <a:pPr>
              <a:spcBef>
                <a:spcPts val="600"/>
              </a:spcBef>
              <a:buFont typeface="Wingdings" panose="05000000000000000000" pitchFamily="2" charset="2"/>
              <a:buChar char="§"/>
            </a:pPr>
            <a:r>
              <a:rPr lang="cs-CZ" sz="2000" b="1" dirty="0"/>
              <a:t>Pomáháme obcí s GDPR </a:t>
            </a:r>
            <a:r>
              <a:rPr lang="cs-CZ" sz="1600" dirty="0"/>
              <a:t>(vyškolení pověřenci pro obce a školy, spolupráce s odborníky na ochranu osobních údajů, spolupráce s organizacemi MŠMT, ČŠI, ÚOOÚ)</a:t>
            </a:r>
          </a:p>
          <a:p>
            <a:pPr marL="542925" indent="-180975">
              <a:spcBef>
                <a:spcPts val="600"/>
              </a:spcBef>
              <a:buFont typeface="Calibri" panose="020F0502020204030204" pitchFamily="34" charset="0"/>
              <a:buChar char="-"/>
            </a:pPr>
            <a:r>
              <a:rPr lang="cs-CZ" sz="1600" b="1" dirty="0">
                <a:hlinkClick r:id="rId4" tooltip="Přejít na: https://www.zakonyprolidi.cz/cs/1999-106"/>
              </a:rPr>
              <a:t>Nařízení EVROPSKÉHO PARLAMENTU A RADY (EU) 2013/676 </a:t>
            </a:r>
            <a:endParaRPr lang="cs-CZ" sz="1600" b="1" dirty="0"/>
          </a:p>
          <a:p>
            <a:pPr marL="542925" indent="-180975">
              <a:spcBef>
                <a:spcPts val="600"/>
              </a:spcBef>
              <a:buFont typeface="Calibri" panose="020F0502020204030204" pitchFamily="34" charset="0"/>
              <a:buChar char="-"/>
            </a:pPr>
            <a:r>
              <a:rPr lang="cs-CZ" sz="1600" b="1" u="sng" dirty="0">
                <a:solidFill>
                  <a:srgbClr val="0000FF"/>
                </a:solidFill>
              </a:rPr>
              <a:t>Zákon 110/2019 Sb., o zpracování osobních údajů  </a:t>
            </a:r>
            <a:endParaRPr lang="cs-CZ" sz="1600" u="sng" dirty="0">
              <a:solidFill>
                <a:srgbClr val="0000FF"/>
              </a:solidFill>
            </a:endParaRPr>
          </a:p>
          <a:p>
            <a:pPr marL="542925" indent="-180975">
              <a:spcBef>
                <a:spcPts val="600"/>
              </a:spcBef>
              <a:buFont typeface="Calibri" panose="020F0502020204030204" pitchFamily="34" charset="0"/>
              <a:buChar char="-"/>
            </a:pPr>
            <a:endParaRPr lang="cs-CZ" sz="1600" b="1" dirty="0"/>
          </a:p>
          <a:p>
            <a:pPr marL="542925" indent="-180975">
              <a:spcBef>
                <a:spcPts val="600"/>
              </a:spcBef>
              <a:buFont typeface="Calibri" panose="020F0502020204030204" pitchFamily="34" charset="0"/>
              <a:buChar char="-"/>
            </a:pPr>
            <a:r>
              <a:rPr lang="cs-CZ" sz="1600" b="1" dirty="0"/>
              <a:t>Zákon č. 159/2006 Sb. Zákon o střetu zájmů</a:t>
            </a:r>
          </a:p>
          <a:p>
            <a:pPr marL="0" indent="361950">
              <a:spcBef>
                <a:spcPts val="600"/>
              </a:spcBef>
              <a:buNone/>
            </a:pPr>
            <a:r>
              <a:rPr lang="cs-CZ" sz="1600" b="1" i="1" u="sng" dirty="0"/>
              <a:t>Obsah služby</a:t>
            </a:r>
          </a:p>
          <a:p>
            <a:pPr marL="542925" lvl="1" indent="-180975">
              <a:spcBef>
                <a:spcPts val="0"/>
              </a:spcBef>
              <a:buFont typeface="Arial" panose="020B0604020202020204" pitchFamily="34" charset="0"/>
              <a:buChar char="-"/>
            </a:pPr>
            <a:r>
              <a:rPr lang="cs-CZ" sz="1600" i="1" dirty="0"/>
              <a:t>Školení o GDPR (včetně zaměstnanců)</a:t>
            </a:r>
          </a:p>
          <a:p>
            <a:pPr marL="542925" lvl="1" indent="-180975">
              <a:spcBef>
                <a:spcPts val="0"/>
              </a:spcBef>
              <a:buFont typeface="Arial" panose="020B0604020202020204" pitchFamily="34" charset="0"/>
              <a:buChar char="-"/>
            </a:pPr>
            <a:r>
              <a:rPr lang="cs-CZ" sz="1600" i="1" dirty="0"/>
              <a:t>Kompletní implementace GDPR a konkrétní doporučení (nevytváříme mnohastránkové dokumenty)</a:t>
            </a:r>
          </a:p>
          <a:p>
            <a:pPr marL="542925" lvl="1" indent="-180975">
              <a:spcBef>
                <a:spcPts val="0"/>
              </a:spcBef>
              <a:buFont typeface="Arial" panose="020B0604020202020204" pitchFamily="34" charset="0"/>
              <a:buChar char="-"/>
            </a:pPr>
            <a:r>
              <a:rPr lang="cs-CZ" sz="1600" i="1" dirty="0"/>
              <a:t>Výkon funkce pověřence</a:t>
            </a:r>
          </a:p>
          <a:p>
            <a:pPr marL="542925" lvl="1" indent="-180975">
              <a:spcBef>
                <a:spcPts val="0"/>
              </a:spcBef>
              <a:buFont typeface="Arial" panose="020B0604020202020204" pitchFamily="34" charset="0"/>
              <a:buChar char="-"/>
            </a:pPr>
            <a:r>
              <a:rPr lang="cs-CZ" sz="1600" i="1" dirty="0"/>
              <a:t>Poradenství v oblasti GDPR, pravidelná sdělení o aktuálních problémech, změnách, vzorové (a přímo využitelné) dokumenty</a:t>
            </a:r>
          </a:p>
          <a:p>
            <a:pPr>
              <a:lnSpc>
                <a:spcPct val="150000"/>
              </a:lnSpc>
              <a:buNone/>
            </a:pPr>
            <a:endParaRPr lang="cs-CZ" sz="2000" dirty="0"/>
          </a:p>
          <a:p>
            <a:pPr marL="0" indent="0">
              <a:buNone/>
            </a:pPr>
            <a:endParaRPr lang="cs-CZ" dirty="0"/>
          </a:p>
          <a:p>
            <a:pPr marL="0" indent="0">
              <a:buNone/>
            </a:pPr>
            <a:endParaRPr lang="cs-CZ" dirty="0"/>
          </a:p>
          <a:p>
            <a:endParaRPr lang="cs-CZ" dirty="0"/>
          </a:p>
          <a:p>
            <a:pPr marL="0" indent="0">
              <a:buNone/>
            </a:pPr>
            <a:endParaRPr lang="cs-CZ" dirty="0"/>
          </a:p>
          <a:p>
            <a:pPr marL="0" indent="0">
              <a:buNone/>
            </a:pPr>
            <a:endParaRPr lang="cs-CZ" dirty="0"/>
          </a:p>
        </p:txBody>
      </p:sp>
      <p:pic>
        <p:nvPicPr>
          <p:cNvPr id="7" name="Obrázek 6">
            <a:extLst>
              <a:ext uri="{FF2B5EF4-FFF2-40B4-BE49-F238E27FC236}">
                <a16:creationId xmlns:a16="http://schemas.microsoft.com/office/drawing/2014/main" id="{925DFA8D-42E8-4F95-A43B-B92384087CFC}"/>
              </a:ext>
            </a:extLst>
          </p:cNvPr>
          <p:cNvPicPr>
            <a:picLocks noChangeAspect="1"/>
          </p:cNvPicPr>
          <p:nvPr/>
        </p:nvPicPr>
        <p:blipFill>
          <a:blip r:embed="rId5"/>
          <a:stretch>
            <a:fillRect/>
          </a:stretch>
        </p:blipFill>
        <p:spPr>
          <a:xfrm>
            <a:off x="637865" y="4467377"/>
            <a:ext cx="8022843" cy="1754667"/>
          </a:xfrm>
          <a:prstGeom prst="rect">
            <a:avLst/>
          </a:prstGeom>
        </p:spPr>
      </p:pic>
      <p:pic>
        <p:nvPicPr>
          <p:cNvPr id="9" name="Obrázek 8">
            <a:extLst>
              <a:ext uri="{FF2B5EF4-FFF2-40B4-BE49-F238E27FC236}">
                <a16:creationId xmlns:a16="http://schemas.microsoft.com/office/drawing/2014/main" id="{D1FDC3C2-2782-4273-8C8F-ADB818D44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398" y="1733678"/>
            <a:ext cx="1417160" cy="1495093"/>
          </a:xfrm>
          <a:prstGeom prst="rect">
            <a:avLst/>
          </a:prstGeom>
        </p:spPr>
      </p:pic>
    </p:spTree>
    <p:extLst>
      <p:ext uri="{BB962C8B-B14F-4D97-AF65-F5344CB8AC3E}">
        <p14:creationId xmlns:p14="http://schemas.microsoft.com/office/powerpoint/2010/main" val="3028358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podklad.jpg">
            <a:extLst>
              <a:ext uri="{FF2B5EF4-FFF2-40B4-BE49-F238E27FC236}">
                <a16:creationId xmlns:a16="http://schemas.microsoft.com/office/drawing/2014/main" id="{1A4B33A8-2A30-4808-8290-E64739D4C7C1}"/>
              </a:ext>
            </a:extLst>
          </p:cNvPr>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Nadpis 2">
            <a:extLst>
              <a:ext uri="{FF2B5EF4-FFF2-40B4-BE49-F238E27FC236}">
                <a16:creationId xmlns:a16="http://schemas.microsoft.com/office/drawing/2014/main" id="{D6DC15D1-F30C-44D6-A64F-717708351A78}"/>
              </a:ext>
            </a:extLst>
          </p:cNvPr>
          <p:cNvSpPr>
            <a:spLocks noGrp="1"/>
          </p:cNvSpPr>
          <p:nvPr>
            <p:ph type="title"/>
          </p:nvPr>
        </p:nvSpPr>
        <p:spPr>
          <a:xfrm>
            <a:off x="827584" y="332656"/>
            <a:ext cx="6048672" cy="648072"/>
          </a:xfrm>
        </p:spPr>
        <p:txBody>
          <a:bodyPr/>
          <a:lstStyle/>
          <a:p>
            <a:pPr algn="l"/>
            <a:r>
              <a:rPr lang="cs-CZ" sz="2800" b="1" u="sng" dirty="0"/>
              <a:t>Servis členům a benefity</a:t>
            </a:r>
          </a:p>
        </p:txBody>
      </p:sp>
      <p:sp>
        <p:nvSpPr>
          <p:cNvPr id="6" name="Zástupný symbol pro obsah 1">
            <a:extLst>
              <a:ext uri="{FF2B5EF4-FFF2-40B4-BE49-F238E27FC236}">
                <a16:creationId xmlns:a16="http://schemas.microsoft.com/office/drawing/2014/main" id="{C99EAE5F-E7E0-481E-8B19-847DA0F4E566}"/>
              </a:ext>
            </a:extLst>
          </p:cNvPr>
          <p:cNvSpPr>
            <a:spLocks noGrp="1"/>
          </p:cNvSpPr>
          <p:nvPr>
            <p:ph idx="1"/>
          </p:nvPr>
        </p:nvSpPr>
        <p:spPr>
          <a:xfrm>
            <a:off x="826192" y="1263527"/>
            <a:ext cx="4392488" cy="1008112"/>
          </a:xfrm>
        </p:spPr>
        <p:txBody>
          <a:bodyPr/>
          <a:lstStyle/>
          <a:p>
            <a:pPr>
              <a:spcBef>
                <a:spcPts val="600"/>
              </a:spcBef>
              <a:buFont typeface="Wingdings" panose="05000000000000000000" pitchFamily="2" charset="2"/>
              <a:buChar char="§"/>
            </a:pPr>
            <a:r>
              <a:rPr lang="cs-CZ" sz="2000" b="1" dirty="0"/>
              <a:t>Pomáháme s veřejnými zakázkami </a:t>
            </a:r>
            <a:r>
              <a:rPr lang="cs-CZ" sz="1600" dirty="0"/>
              <a:t>(včetně spolupráce s odborníkem z oblasti stavebnictví, který může projít potřebné dokumenty) </a:t>
            </a:r>
            <a:r>
              <a:rPr lang="cs-CZ" sz="1600" dirty="0">
                <a:hlinkClick r:id="rId4"/>
              </a:rPr>
              <a:t>zde</a:t>
            </a:r>
            <a:endParaRPr lang="cs-CZ" sz="1600" dirty="0"/>
          </a:p>
          <a:p>
            <a:pPr marL="0" indent="0">
              <a:spcBef>
                <a:spcPts val="600"/>
              </a:spcBef>
              <a:buNone/>
            </a:pPr>
            <a:endParaRPr lang="cs-CZ" sz="1600" u="sng" dirty="0">
              <a:solidFill>
                <a:srgbClr val="0000FF"/>
              </a:solidFill>
            </a:endParaRPr>
          </a:p>
          <a:p>
            <a:pPr>
              <a:spcBef>
                <a:spcPts val="600"/>
              </a:spcBef>
              <a:buFont typeface="Wingdings" panose="05000000000000000000" pitchFamily="2" charset="2"/>
              <a:buChar char="§"/>
            </a:pPr>
            <a:endParaRPr lang="cs-CZ" sz="1600" u="sng" dirty="0">
              <a:solidFill>
                <a:srgbClr val="0000FF"/>
              </a:solidFill>
            </a:endParaRPr>
          </a:p>
          <a:p>
            <a:pPr>
              <a:lnSpc>
                <a:spcPct val="150000"/>
              </a:lnSpc>
              <a:buNone/>
            </a:pPr>
            <a:endParaRPr lang="cs-CZ" sz="2000" dirty="0"/>
          </a:p>
          <a:p>
            <a:pPr marL="0" indent="0">
              <a:buNone/>
            </a:pPr>
            <a:endParaRPr lang="cs-CZ" dirty="0"/>
          </a:p>
          <a:p>
            <a:pPr marL="0" indent="0">
              <a:buNone/>
            </a:pPr>
            <a:endParaRPr lang="cs-CZ" dirty="0"/>
          </a:p>
          <a:p>
            <a:endParaRPr lang="cs-CZ" dirty="0"/>
          </a:p>
          <a:p>
            <a:pPr marL="0" indent="0">
              <a:buNone/>
            </a:pPr>
            <a:endParaRPr lang="cs-CZ" dirty="0"/>
          </a:p>
          <a:p>
            <a:pPr marL="0" indent="0">
              <a:buNone/>
            </a:pPr>
            <a:endParaRPr lang="cs-CZ" dirty="0"/>
          </a:p>
        </p:txBody>
      </p:sp>
      <p:pic>
        <p:nvPicPr>
          <p:cNvPr id="8" name="Obrázek 7">
            <a:extLst>
              <a:ext uri="{FF2B5EF4-FFF2-40B4-BE49-F238E27FC236}">
                <a16:creationId xmlns:a16="http://schemas.microsoft.com/office/drawing/2014/main" id="{0F1073E9-3B3D-4D95-84D0-5269F683DEA8}"/>
              </a:ext>
            </a:extLst>
          </p:cNvPr>
          <p:cNvPicPr>
            <a:picLocks noChangeAspect="1"/>
          </p:cNvPicPr>
          <p:nvPr/>
        </p:nvPicPr>
        <p:blipFill>
          <a:blip r:embed="rId5"/>
          <a:stretch>
            <a:fillRect/>
          </a:stretch>
        </p:blipFill>
        <p:spPr>
          <a:xfrm>
            <a:off x="0" y="3262589"/>
            <a:ext cx="3754685" cy="3620930"/>
          </a:xfrm>
          <a:prstGeom prst="rect">
            <a:avLst/>
          </a:prstGeom>
        </p:spPr>
      </p:pic>
      <p:pic>
        <p:nvPicPr>
          <p:cNvPr id="9" name="Obrázek 8">
            <a:extLst>
              <a:ext uri="{FF2B5EF4-FFF2-40B4-BE49-F238E27FC236}">
                <a16:creationId xmlns:a16="http://schemas.microsoft.com/office/drawing/2014/main" id="{6C61FBA2-140D-4770-8E14-A7EB2AAFFC88}"/>
              </a:ext>
            </a:extLst>
          </p:cNvPr>
          <p:cNvPicPr>
            <a:picLocks noChangeAspect="1"/>
          </p:cNvPicPr>
          <p:nvPr/>
        </p:nvPicPr>
        <p:blipFill>
          <a:blip r:embed="rId6"/>
          <a:stretch>
            <a:fillRect/>
          </a:stretch>
        </p:blipFill>
        <p:spPr>
          <a:xfrm>
            <a:off x="5520205" y="0"/>
            <a:ext cx="3676370" cy="3653176"/>
          </a:xfrm>
          <a:prstGeom prst="rect">
            <a:avLst/>
          </a:prstGeom>
        </p:spPr>
      </p:pic>
      <p:sp>
        <p:nvSpPr>
          <p:cNvPr id="11" name="Zástupný symbol pro obsah 1">
            <a:extLst>
              <a:ext uri="{FF2B5EF4-FFF2-40B4-BE49-F238E27FC236}">
                <a16:creationId xmlns:a16="http://schemas.microsoft.com/office/drawing/2014/main" id="{B4B877C7-7659-41B7-8293-89B02876EEAC}"/>
              </a:ext>
            </a:extLst>
          </p:cNvPr>
          <p:cNvSpPr txBox="1">
            <a:spLocks/>
          </p:cNvSpPr>
          <p:nvPr/>
        </p:nvSpPr>
        <p:spPr bwMode="auto">
          <a:xfrm>
            <a:off x="6195849" y="4519563"/>
            <a:ext cx="2325081" cy="939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charset="0"/>
              <a:buNone/>
            </a:pPr>
            <a:r>
              <a:rPr lang="cs-CZ" sz="1600" dirty="0">
                <a:solidFill>
                  <a:srgbClr val="0000FF"/>
                </a:solidFill>
              </a:rPr>
              <a:t>Eliška Kloučková, </a:t>
            </a:r>
          </a:p>
          <a:p>
            <a:pPr marL="0" indent="0">
              <a:spcBef>
                <a:spcPts val="600"/>
              </a:spcBef>
              <a:buFont typeface="Arial" charset="0"/>
              <a:buNone/>
            </a:pPr>
            <a:r>
              <a:rPr lang="cs-CZ" sz="1600" dirty="0">
                <a:solidFill>
                  <a:srgbClr val="0000FF"/>
                </a:solidFill>
              </a:rPr>
              <a:t>tel. 606138822, </a:t>
            </a:r>
          </a:p>
          <a:p>
            <a:pPr marL="0" indent="0">
              <a:spcBef>
                <a:spcPts val="600"/>
              </a:spcBef>
              <a:buFont typeface="Arial" charset="0"/>
              <a:buNone/>
            </a:pPr>
            <a:r>
              <a:rPr lang="cs-CZ" sz="1600" dirty="0">
                <a:solidFill>
                  <a:srgbClr val="0000FF"/>
                </a:solidFill>
              </a:rPr>
              <a:t>em: </a:t>
            </a:r>
            <a:r>
              <a:rPr lang="cs-CZ" sz="1600" dirty="0">
                <a:solidFill>
                  <a:srgbClr val="0000FF"/>
                </a:solidFill>
                <a:hlinkClick r:id="rId7">
                  <a:extLst>
                    <a:ext uri="{A12FA001-AC4F-418D-AE19-62706E023703}">
                      <ahyp:hlinkClr xmlns:ahyp="http://schemas.microsoft.com/office/drawing/2018/hyperlinkcolor" val="tx"/>
                    </a:ext>
                  </a:extLst>
                </a:hlinkClick>
              </a:rPr>
              <a:t>klouckovam@scr.cz</a:t>
            </a:r>
            <a:endParaRPr lang="cs-CZ" sz="1600" dirty="0">
              <a:solidFill>
                <a:srgbClr val="0000FF"/>
              </a:solidFill>
            </a:endParaRPr>
          </a:p>
          <a:p>
            <a:pPr>
              <a:spcBef>
                <a:spcPts val="600"/>
              </a:spcBef>
              <a:buFont typeface="Wingdings" panose="05000000000000000000" pitchFamily="2" charset="2"/>
              <a:buChar char="§"/>
            </a:pPr>
            <a:endParaRPr lang="cs-CZ" sz="1600" u="sng" dirty="0">
              <a:solidFill>
                <a:srgbClr val="0000FF"/>
              </a:solidFill>
            </a:endParaRPr>
          </a:p>
          <a:p>
            <a:pPr>
              <a:spcBef>
                <a:spcPts val="600"/>
              </a:spcBef>
              <a:buFont typeface="Wingdings" panose="05000000000000000000" pitchFamily="2" charset="2"/>
              <a:buChar char="§"/>
            </a:pPr>
            <a:endParaRPr lang="cs-CZ" sz="1600" u="sng" dirty="0">
              <a:solidFill>
                <a:srgbClr val="0000FF"/>
              </a:solidFill>
            </a:endParaRPr>
          </a:p>
          <a:p>
            <a:pPr>
              <a:lnSpc>
                <a:spcPct val="150000"/>
              </a:lnSpc>
              <a:buFont typeface="Arial" charset="0"/>
              <a:buNone/>
            </a:pPr>
            <a:endParaRPr lang="cs-CZ" sz="2000" dirty="0"/>
          </a:p>
          <a:p>
            <a:pPr marL="0" indent="0">
              <a:buFont typeface="Arial" charset="0"/>
              <a:buNone/>
            </a:pPr>
            <a:endParaRPr lang="cs-CZ" dirty="0"/>
          </a:p>
          <a:p>
            <a:pPr marL="0" indent="0">
              <a:buFont typeface="Arial" charset="0"/>
              <a:buNone/>
            </a:pPr>
            <a:endParaRPr lang="cs-CZ" dirty="0"/>
          </a:p>
          <a:p>
            <a:endParaRPr lang="cs-CZ" dirty="0"/>
          </a:p>
          <a:p>
            <a:pPr marL="0" indent="0">
              <a:buFont typeface="Arial" charset="0"/>
              <a:buNone/>
            </a:pPr>
            <a:endParaRPr lang="cs-CZ" dirty="0"/>
          </a:p>
          <a:p>
            <a:pPr marL="0" indent="0">
              <a:buFont typeface="Arial" charset="0"/>
              <a:buNone/>
            </a:pPr>
            <a:endParaRPr lang="cs-CZ" dirty="0"/>
          </a:p>
        </p:txBody>
      </p:sp>
      <p:pic>
        <p:nvPicPr>
          <p:cNvPr id="14" name="Obrázek 13">
            <a:extLst>
              <a:ext uri="{FF2B5EF4-FFF2-40B4-BE49-F238E27FC236}">
                <a16:creationId xmlns:a16="http://schemas.microsoft.com/office/drawing/2014/main" id="{D0E773C4-1665-4EF4-926D-537C42F78AA9}"/>
              </a:ext>
            </a:extLst>
          </p:cNvPr>
          <p:cNvPicPr>
            <a:picLocks noChangeAspect="1"/>
          </p:cNvPicPr>
          <p:nvPr/>
        </p:nvPicPr>
        <p:blipFill>
          <a:blip r:embed="rId8"/>
          <a:stretch>
            <a:fillRect/>
          </a:stretch>
        </p:blipFill>
        <p:spPr>
          <a:xfrm>
            <a:off x="3347864" y="2418780"/>
            <a:ext cx="2742451" cy="3414135"/>
          </a:xfrm>
          <a:prstGeom prst="rect">
            <a:avLst/>
          </a:prstGeom>
        </p:spPr>
      </p:pic>
    </p:spTree>
    <p:extLst>
      <p:ext uri="{BB962C8B-B14F-4D97-AF65-F5344CB8AC3E}">
        <p14:creationId xmlns:p14="http://schemas.microsoft.com/office/powerpoint/2010/main" val="3634349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podklad.jpg">
            <a:extLst>
              <a:ext uri="{FF2B5EF4-FFF2-40B4-BE49-F238E27FC236}">
                <a16:creationId xmlns:a16="http://schemas.microsoft.com/office/drawing/2014/main" id="{1A4B33A8-2A30-4808-8290-E64739D4C7C1}"/>
              </a:ext>
            </a:extLst>
          </p:cNvPr>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Nadpis 2">
            <a:extLst>
              <a:ext uri="{FF2B5EF4-FFF2-40B4-BE49-F238E27FC236}">
                <a16:creationId xmlns:a16="http://schemas.microsoft.com/office/drawing/2014/main" id="{D6DC15D1-F30C-44D6-A64F-717708351A78}"/>
              </a:ext>
            </a:extLst>
          </p:cNvPr>
          <p:cNvSpPr>
            <a:spLocks noGrp="1"/>
          </p:cNvSpPr>
          <p:nvPr>
            <p:ph type="title"/>
          </p:nvPr>
        </p:nvSpPr>
        <p:spPr>
          <a:xfrm>
            <a:off x="827584" y="332656"/>
            <a:ext cx="6048672" cy="576064"/>
          </a:xfrm>
        </p:spPr>
        <p:txBody>
          <a:bodyPr/>
          <a:lstStyle/>
          <a:p>
            <a:pPr algn="l"/>
            <a:r>
              <a:rPr lang="cs-CZ" sz="2800" b="1" u="sng" dirty="0"/>
              <a:t>Servis členům a benefity</a:t>
            </a:r>
          </a:p>
        </p:txBody>
      </p:sp>
      <p:sp>
        <p:nvSpPr>
          <p:cNvPr id="6" name="Zástupný symbol pro obsah 1">
            <a:extLst>
              <a:ext uri="{FF2B5EF4-FFF2-40B4-BE49-F238E27FC236}">
                <a16:creationId xmlns:a16="http://schemas.microsoft.com/office/drawing/2014/main" id="{C99EAE5F-E7E0-481E-8B19-847DA0F4E566}"/>
              </a:ext>
            </a:extLst>
          </p:cNvPr>
          <p:cNvSpPr>
            <a:spLocks noGrp="1"/>
          </p:cNvSpPr>
          <p:nvPr>
            <p:ph idx="1"/>
          </p:nvPr>
        </p:nvSpPr>
        <p:spPr>
          <a:xfrm>
            <a:off x="827584" y="1052736"/>
            <a:ext cx="7632848" cy="5256584"/>
          </a:xfrm>
        </p:spPr>
        <p:txBody>
          <a:bodyPr/>
          <a:lstStyle/>
          <a:p>
            <a:pPr>
              <a:buFont typeface="Wingdings" panose="05000000000000000000" pitchFamily="2" charset="2"/>
              <a:buChar char="§"/>
            </a:pPr>
            <a:r>
              <a:rPr lang="cs-CZ" sz="2000" b="1" dirty="0"/>
              <a:t>Společný nákup energií na burze  </a:t>
            </a:r>
            <a:r>
              <a:rPr lang="cs-CZ" sz="1600" dirty="0"/>
              <a:t>(el., plyn - registrace, strop ceny …) </a:t>
            </a:r>
            <a:r>
              <a:rPr lang="cs-CZ" sz="1600" dirty="0">
                <a:hlinkClick r:id="rId4"/>
              </a:rPr>
              <a:t>zde</a:t>
            </a:r>
            <a:endParaRPr lang="cs-CZ" sz="2000" dirty="0"/>
          </a:p>
          <a:p>
            <a:pPr marL="0" indent="361950">
              <a:spcBef>
                <a:spcPts val="0"/>
              </a:spcBef>
              <a:buNone/>
            </a:pPr>
            <a:r>
              <a:rPr lang="cs-CZ" sz="1600" dirty="0">
                <a:solidFill>
                  <a:srgbClr val="0000FF"/>
                </a:solidFill>
              </a:rPr>
              <a:t>Jana Kuthanová, tel. 724 186 825, em: smscr@fsk.cz</a:t>
            </a:r>
          </a:p>
          <a:p>
            <a:pPr>
              <a:spcBef>
                <a:spcPts val="600"/>
              </a:spcBef>
              <a:buFont typeface="Wingdings" panose="05000000000000000000" pitchFamily="2" charset="2"/>
              <a:buChar char="§"/>
            </a:pPr>
            <a:r>
              <a:rPr lang="cs-CZ" sz="2000" b="1" dirty="0"/>
              <a:t>Pomáháme se střetem zájmů </a:t>
            </a:r>
            <a:r>
              <a:rPr lang="cs-CZ" sz="1600" dirty="0"/>
              <a:t>(manuál, pomoc, právní zastoupení) </a:t>
            </a:r>
            <a:r>
              <a:rPr lang="cs-CZ" sz="1600" dirty="0">
                <a:hlinkClick r:id="rId5"/>
              </a:rPr>
              <a:t>zde</a:t>
            </a:r>
            <a:endParaRPr lang="cs-CZ" sz="1600" dirty="0"/>
          </a:p>
          <a:p>
            <a:pPr marL="0" indent="361950">
              <a:spcBef>
                <a:spcPts val="0"/>
              </a:spcBef>
              <a:buNone/>
            </a:pPr>
            <a:r>
              <a:rPr lang="cs-CZ" sz="1600" dirty="0">
                <a:solidFill>
                  <a:srgbClr val="0000FF"/>
                </a:solidFill>
              </a:rPr>
              <a:t>em: stretzajmu@smscr.cz</a:t>
            </a:r>
            <a:endParaRPr lang="cs-CZ" sz="1600" b="1" dirty="0">
              <a:solidFill>
                <a:srgbClr val="0000FF"/>
              </a:solidFill>
            </a:endParaRPr>
          </a:p>
          <a:p>
            <a:pPr>
              <a:spcBef>
                <a:spcPts val="600"/>
              </a:spcBef>
              <a:buFont typeface="Wingdings" panose="05000000000000000000" pitchFamily="2" charset="2"/>
              <a:buChar char="§"/>
            </a:pPr>
            <a:r>
              <a:rPr lang="cs-CZ" sz="2000" b="1" dirty="0"/>
              <a:t>AGIS </a:t>
            </a:r>
            <a:r>
              <a:rPr lang="cs-CZ" sz="1600" dirty="0"/>
              <a:t>(analytický interaktivní geoinformační systém) </a:t>
            </a:r>
            <a:r>
              <a:rPr lang="cs-CZ" sz="1600" dirty="0">
                <a:solidFill>
                  <a:srgbClr val="0000FF"/>
                </a:solidFill>
              </a:rPr>
              <a:t>www.smsdata.cz/agis</a:t>
            </a:r>
          </a:p>
          <a:p>
            <a:pPr marL="446088" lvl="1" indent="-180975">
              <a:spcBef>
                <a:spcPts val="0"/>
              </a:spcBef>
              <a:buFont typeface="Arial" panose="020B0604020202020204" pitchFamily="34" charset="0"/>
              <a:buChar char="-"/>
            </a:pPr>
            <a:r>
              <a:rPr lang="cs-CZ" sz="1400" i="1" dirty="0"/>
              <a:t>propojuje data z dostupných státních registrů a databází (RÚIAN, NPÚ a dalších)  a s výsledky unikátního terénního šetření veřejné infrastruktury a obslužnosti venkova, které provádí SMS ČR s podporou MMR a dalších institucí (např. ČÚZK, NPÚ aj.)</a:t>
            </a:r>
          </a:p>
          <a:p>
            <a:pPr marL="446088" lvl="1" indent="-180975">
              <a:spcBef>
                <a:spcPts val="0"/>
              </a:spcBef>
              <a:buFont typeface="Arial" panose="020B0604020202020204" pitchFamily="34" charset="0"/>
              <a:buChar char="-"/>
            </a:pPr>
            <a:r>
              <a:rPr lang="cs-CZ" sz="1400" i="1" dirty="0"/>
              <a:t>reálné fotky, reálný stav např. komunikací v obci</a:t>
            </a:r>
          </a:p>
          <a:p>
            <a:pPr marL="446088" lvl="1" indent="-180975">
              <a:spcBef>
                <a:spcPts val="0"/>
              </a:spcBef>
              <a:buFont typeface="Arial" panose="020B0604020202020204" pitchFamily="34" charset="0"/>
              <a:buChar char="-"/>
            </a:pPr>
            <a:r>
              <a:rPr lang="cs-CZ" sz="1400" i="1" dirty="0"/>
              <a:t>databáze ministerstev (MPSV) či soukromých organizací (realitní kanceláře – ceny nemovitostí), ELPIS půdní bloky apod.</a:t>
            </a:r>
          </a:p>
          <a:p>
            <a:pPr marL="446088" lvl="1" indent="-180975">
              <a:spcBef>
                <a:spcPts val="0"/>
              </a:spcBef>
              <a:buFont typeface="Arial" panose="020B0604020202020204" pitchFamily="34" charset="0"/>
              <a:buChar char="-"/>
            </a:pPr>
            <a:r>
              <a:rPr lang="cs-CZ" sz="1400" i="1" dirty="0"/>
              <a:t>možnost aktualizace ze strany starostů, vložení pasportů</a:t>
            </a:r>
          </a:p>
          <a:p>
            <a:pPr marL="446088" lvl="1" indent="-180975">
              <a:spcBef>
                <a:spcPts val="0"/>
              </a:spcBef>
              <a:buFont typeface="Arial" panose="020B0604020202020204" pitchFamily="34" charset="0"/>
              <a:buChar char="-"/>
            </a:pPr>
            <a:endParaRPr lang="cs-CZ" sz="1600" i="1" dirty="0"/>
          </a:p>
          <a:p>
            <a:pPr marL="265113" lvl="1" indent="0" algn="r">
              <a:spcBef>
                <a:spcPts val="0"/>
              </a:spcBef>
              <a:buNone/>
            </a:pPr>
            <a:endParaRPr lang="cs-CZ" sz="1600" b="1" dirty="0"/>
          </a:p>
          <a:p>
            <a:pPr marL="265113" lvl="1" indent="0" algn="r">
              <a:spcBef>
                <a:spcPts val="0"/>
              </a:spcBef>
              <a:buNone/>
            </a:pPr>
            <a:endParaRPr lang="cs-CZ" sz="1600" b="1" dirty="0"/>
          </a:p>
          <a:p>
            <a:pPr marL="265113" lvl="1" indent="0" algn="r">
              <a:spcBef>
                <a:spcPts val="0"/>
              </a:spcBef>
              <a:buNone/>
            </a:pPr>
            <a:endParaRPr lang="cs-CZ" sz="1600" b="1" dirty="0"/>
          </a:p>
          <a:p>
            <a:pPr marL="265113" lvl="1" indent="0" algn="r">
              <a:spcBef>
                <a:spcPts val="0"/>
              </a:spcBef>
              <a:buNone/>
            </a:pPr>
            <a:endParaRPr lang="cs-CZ" sz="1600" b="1" dirty="0"/>
          </a:p>
          <a:p>
            <a:pPr marL="265113" lvl="1" indent="0" algn="r">
              <a:spcBef>
                <a:spcPts val="0"/>
              </a:spcBef>
              <a:buNone/>
            </a:pPr>
            <a:endParaRPr lang="cs-CZ" sz="1600" b="1" dirty="0"/>
          </a:p>
          <a:p>
            <a:pPr marL="265113" lvl="1" indent="0" algn="r">
              <a:spcBef>
                <a:spcPts val="0"/>
              </a:spcBef>
              <a:buNone/>
            </a:pPr>
            <a:r>
              <a:rPr lang="cs-CZ" sz="1600" b="1" dirty="0"/>
              <a:t>  www.youtube.com/watch?v=viSiKRY0iKI </a:t>
            </a:r>
          </a:p>
          <a:p>
            <a:pPr marL="361950" indent="0">
              <a:spcBef>
                <a:spcPts val="0"/>
              </a:spcBef>
              <a:buNone/>
            </a:pPr>
            <a:endParaRPr lang="cs-CZ" sz="1600" dirty="0">
              <a:solidFill>
                <a:srgbClr val="0000FF"/>
              </a:solidFill>
            </a:endParaRPr>
          </a:p>
          <a:p>
            <a:pPr>
              <a:lnSpc>
                <a:spcPct val="150000"/>
              </a:lnSpc>
              <a:buNone/>
            </a:pPr>
            <a:endParaRPr lang="cs-CZ" sz="2000" dirty="0"/>
          </a:p>
          <a:p>
            <a:pPr marL="0" indent="0">
              <a:buNone/>
            </a:pPr>
            <a:endParaRPr lang="cs-CZ" dirty="0"/>
          </a:p>
          <a:p>
            <a:pPr marL="0" indent="0">
              <a:buNone/>
            </a:pPr>
            <a:endParaRPr lang="cs-CZ" dirty="0"/>
          </a:p>
          <a:p>
            <a:endParaRPr lang="cs-CZ" dirty="0"/>
          </a:p>
          <a:p>
            <a:pPr marL="0" indent="0">
              <a:buNone/>
            </a:pPr>
            <a:endParaRPr lang="cs-CZ" dirty="0"/>
          </a:p>
          <a:p>
            <a:pPr marL="0" indent="0">
              <a:buNone/>
            </a:pPr>
            <a:endParaRPr lang="cs-CZ" dirty="0"/>
          </a:p>
        </p:txBody>
      </p:sp>
      <p:pic>
        <p:nvPicPr>
          <p:cNvPr id="7" name="Obrázek 6">
            <a:extLst>
              <a:ext uri="{FF2B5EF4-FFF2-40B4-BE49-F238E27FC236}">
                <a16:creationId xmlns:a16="http://schemas.microsoft.com/office/drawing/2014/main" id="{A475FF43-7303-46D9-893A-1F836B433B57}"/>
              </a:ext>
            </a:extLst>
          </p:cNvPr>
          <p:cNvPicPr>
            <a:picLocks noChangeAspect="1"/>
          </p:cNvPicPr>
          <p:nvPr/>
        </p:nvPicPr>
        <p:blipFill>
          <a:blip r:embed="rId6"/>
          <a:stretch>
            <a:fillRect/>
          </a:stretch>
        </p:blipFill>
        <p:spPr>
          <a:xfrm>
            <a:off x="5637478" y="4313873"/>
            <a:ext cx="2143125" cy="847725"/>
          </a:xfrm>
          <a:prstGeom prst="rect">
            <a:avLst/>
          </a:prstGeom>
        </p:spPr>
      </p:pic>
      <p:pic>
        <p:nvPicPr>
          <p:cNvPr id="8" name="Zástupný symbol pro obsah 3">
            <a:extLst>
              <a:ext uri="{FF2B5EF4-FFF2-40B4-BE49-F238E27FC236}">
                <a16:creationId xmlns:a16="http://schemas.microsoft.com/office/drawing/2014/main" id="{0CAF1D74-3FD8-4F06-97C1-AE061D377E4F}"/>
              </a:ext>
            </a:extLst>
          </p:cNvPr>
          <p:cNvPicPr>
            <a:picLocks noChangeAspect="1"/>
          </p:cNvPicPr>
          <p:nvPr/>
        </p:nvPicPr>
        <p:blipFill rotWithShape="1">
          <a:blip r:embed="rId7"/>
          <a:srcRect r="10850" b="-2"/>
          <a:stretch/>
        </p:blipFill>
        <p:spPr>
          <a:xfrm>
            <a:off x="539552" y="4271397"/>
            <a:ext cx="4256926" cy="2172661"/>
          </a:xfrm>
          <a:prstGeom prst="rect">
            <a:avLst/>
          </a:prstGeom>
        </p:spPr>
      </p:pic>
    </p:spTree>
    <p:extLst>
      <p:ext uri="{BB962C8B-B14F-4D97-AF65-F5344CB8AC3E}">
        <p14:creationId xmlns:p14="http://schemas.microsoft.com/office/powerpoint/2010/main" val="4104938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podklad.jpg">
            <a:extLst>
              <a:ext uri="{FF2B5EF4-FFF2-40B4-BE49-F238E27FC236}">
                <a16:creationId xmlns:a16="http://schemas.microsoft.com/office/drawing/2014/main" id="{D9532F68-3E07-4903-9D7F-9D97E66CBDEB}"/>
              </a:ext>
            </a:extLst>
          </p:cNvPr>
          <p:cNvPicPr>
            <a:picLocks noChangeAspect="1"/>
          </p:cNvPicPr>
          <p:nvPr/>
        </p:nvPicPr>
        <p:blipFill>
          <a:blip r:embed="rId3" cstate="print"/>
          <a:srcRect/>
          <a:stretch>
            <a:fillRect/>
          </a:stretch>
        </p:blipFill>
        <p:spPr bwMode="auto">
          <a:xfrm>
            <a:off x="0" y="2789"/>
            <a:ext cx="9144000" cy="6858000"/>
          </a:xfrm>
          <a:prstGeom prst="rect">
            <a:avLst/>
          </a:prstGeom>
          <a:noFill/>
          <a:ln w="9525">
            <a:noFill/>
            <a:miter lim="800000"/>
            <a:headEnd/>
            <a:tailEnd/>
          </a:ln>
        </p:spPr>
      </p:pic>
      <p:sp>
        <p:nvSpPr>
          <p:cNvPr id="2" name="Nadpis 1">
            <a:extLst>
              <a:ext uri="{FF2B5EF4-FFF2-40B4-BE49-F238E27FC236}">
                <a16:creationId xmlns:a16="http://schemas.microsoft.com/office/drawing/2014/main" id="{D27300A8-D202-4ABF-92DD-FC4DFE64EE12}"/>
              </a:ext>
            </a:extLst>
          </p:cNvPr>
          <p:cNvSpPr>
            <a:spLocks noGrp="1"/>
          </p:cNvSpPr>
          <p:nvPr>
            <p:ph type="title"/>
          </p:nvPr>
        </p:nvSpPr>
        <p:spPr>
          <a:xfrm>
            <a:off x="1217177" y="904625"/>
            <a:ext cx="2448272" cy="847843"/>
          </a:xfrm>
        </p:spPr>
        <p:txBody>
          <a:bodyPr/>
          <a:lstStyle/>
          <a:p>
            <a:pPr algn="l"/>
            <a:r>
              <a:rPr lang="cs-CZ" sz="2800" b="1" u="sng" dirty="0"/>
              <a:t>Vzdělávání</a:t>
            </a:r>
          </a:p>
        </p:txBody>
      </p:sp>
      <p:pic>
        <p:nvPicPr>
          <p:cNvPr id="8" name="Obrázek 7">
            <a:extLst>
              <a:ext uri="{FF2B5EF4-FFF2-40B4-BE49-F238E27FC236}">
                <a16:creationId xmlns:a16="http://schemas.microsoft.com/office/drawing/2014/main" id="{ED1465BE-F7A5-463E-9BD2-327B65E35C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83298" y="2501173"/>
            <a:ext cx="7128792" cy="972443"/>
          </a:xfrm>
          <a:prstGeom prst="rect">
            <a:avLst/>
          </a:prstGeom>
          <a:noFill/>
          <a:ln>
            <a:noFill/>
          </a:ln>
        </p:spPr>
      </p:pic>
      <p:pic>
        <p:nvPicPr>
          <p:cNvPr id="9" name="Obrázek 8">
            <a:extLst>
              <a:ext uri="{FF2B5EF4-FFF2-40B4-BE49-F238E27FC236}">
                <a16:creationId xmlns:a16="http://schemas.microsoft.com/office/drawing/2014/main" id="{AA8A2A79-92DF-4115-A7A9-A2614A4D41F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9380" y="3621739"/>
            <a:ext cx="6576628" cy="1252031"/>
          </a:xfrm>
          <a:prstGeom prst="rect">
            <a:avLst/>
          </a:prstGeom>
          <a:noFill/>
          <a:ln>
            <a:noFill/>
          </a:ln>
        </p:spPr>
      </p:pic>
      <p:pic>
        <p:nvPicPr>
          <p:cNvPr id="10" name="Obrázek 9">
            <a:extLst>
              <a:ext uri="{FF2B5EF4-FFF2-40B4-BE49-F238E27FC236}">
                <a16:creationId xmlns:a16="http://schemas.microsoft.com/office/drawing/2014/main" id="{8B156F91-C671-4A39-A473-8FE284D4FD77}"/>
              </a:ext>
            </a:extLst>
          </p:cNvPr>
          <p:cNvPicPr>
            <a:picLocks noChangeAspect="1"/>
          </p:cNvPicPr>
          <p:nvPr/>
        </p:nvPicPr>
        <p:blipFill>
          <a:blip r:embed="rId6"/>
          <a:stretch>
            <a:fillRect/>
          </a:stretch>
        </p:blipFill>
        <p:spPr>
          <a:xfrm>
            <a:off x="2123728" y="4998076"/>
            <a:ext cx="6324600" cy="1252031"/>
          </a:xfrm>
          <a:prstGeom prst="rect">
            <a:avLst/>
          </a:prstGeom>
        </p:spPr>
      </p:pic>
      <p:pic>
        <p:nvPicPr>
          <p:cNvPr id="6" name="Obrázek 5">
            <a:extLst>
              <a:ext uri="{FF2B5EF4-FFF2-40B4-BE49-F238E27FC236}">
                <a16:creationId xmlns:a16="http://schemas.microsoft.com/office/drawing/2014/main" id="{FD0A1F0C-C73B-410F-96D5-C175E8333252}"/>
              </a:ext>
            </a:extLst>
          </p:cNvPr>
          <p:cNvPicPr>
            <a:picLocks noChangeAspect="1"/>
          </p:cNvPicPr>
          <p:nvPr/>
        </p:nvPicPr>
        <p:blipFill>
          <a:blip r:embed="rId7"/>
          <a:stretch>
            <a:fillRect/>
          </a:stretch>
        </p:blipFill>
        <p:spPr>
          <a:xfrm>
            <a:off x="3419872" y="375424"/>
            <a:ext cx="3042594" cy="2039174"/>
          </a:xfrm>
          <a:prstGeom prst="rect">
            <a:avLst/>
          </a:prstGeom>
        </p:spPr>
      </p:pic>
    </p:spTree>
    <p:extLst>
      <p:ext uri="{BB962C8B-B14F-4D97-AF65-F5344CB8AC3E}">
        <p14:creationId xmlns:p14="http://schemas.microsoft.com/office/powerpoint/2010/main" val="1222548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podklad.jpg">
            <a:extLst>
              <a:ext uri="{FF2B5EF4-FFF2-40B4-BE49-F238E27FC236}">
                <a16:creationId xmlns:a16="http://schemas.microsoft.com/office/drawing/2014/main" id="{D9532F68-3E07-4903-9D7F-9D97E66CBDEB}"/>
              </a:ext>
            </a:extLst>
          </p:cNvPr>
          <p:cNvPicPr>
            <a:picLocks noChangeAspect="1"/>
          </p:cNvPicPr>
          <p:nvPr/>
        </p:nvPicPr>
        <p:blipFill>
          <a:blip r:embed="rId3" cstate="print"/>
          <a:srcRect/>
          <a:stretch>
            <a:fillRect/>
          </a:stretch>
        </p:blipFill>
        <p:spPr bwMode="auto">
          <a:xfrm>
            <a:off x="0" y="2789"/>
            <a:ext cx="9144000" cy="6858000"/>
          </a:xfrm>
          <a:prstGeom prst="rect">
            <a:avLst/>
          </a:prstGeom>
          <a:noFill/>
          <a:ln w="9525">
            <a:noFill/>
            <a:miter lim="800000"/>
            <a:headEnd/>
            <a:tailEnd/>
          </a:ln>
        </p:spPr>
      </p:pic>
      <p:sp>
        <p:nvSpPr>
          <p:cNvPr id="2" name="Nadpis 1">
            <a:extLst>
              <a:ext uri="{FF2B5EF4-FFF2-40B4-BE49-F238E27FC236}">
                <a16:creationId xmlns:a16="http://schemas.microsoft.com/office/drawing/2014/main" id="{D27300A8-D202-4ABF-92DD-FC4DFE64EE12}"/>
              </a:ext>
            </a:extLst>
          </p:cNvPr>
          <p:cNvSpPr>
            <a:spLocks noGrp="1"/>
          </p:cNvSpPr>
          <p:nvPr>
            <p:ph type="title"/>
          </p:nvPr>
        </p:nvSpPr>
        <p:spPr>
          <a:xfrm>
            <a:off x="827584" y="204893"/>
            <a:ext cx="7859216" cy="1143000"/>
          </a:xfrm>
        </p:spPr>
        <p:txBody>
          <a:bodyPr/>
          <a:lstStyle/>
          <a:p>
            <a:pPr algn="l"/>
            <a:r>
              <a:rPr lang="cs-CZ" sz="2800" b="1" dirty="0"/>
              <a:t>Vzdělávání – navazující kurzy vzdělávání</a:t>
            </a:r>
          </a:p>
        </p:txBody>
      </p:sp>
      <p:graphicFrame>
        <p:nvGraphicFramePr>
          <p:cNvPr id="3" name="Tabulka 2">
            <a:extLst>
              <a:ext uri="{FF2B5EF4-FFF2-40B4-BE49-F238E27FC236}">
                <a16:creationId xmlns:a16="http://schemas.microsoft.com/office/drawing/2014/main" id="{8891178F-7E06-44D9-A3C0-16F08BBF777B}"/>
              </a:ext>
            </a:extLst>
          </p:cNvPr>
          <p:cNvGraphicFramePr>
            <a:graphicFrameLocks noGrp="1"/>
          </p:cNvGraphicFramePr>
          <p:nvPr>
            <p:extLst>
              <p:ext uri="{D42A27DB-BD31-4B8C-83A1-F6EECF244321}">
                <p14:modId xmlns:p14="http://schemas.microsoft.com/office/powerpoint/2010/main" val="1286161738"/>
              </p:ext>
            </p:extLst>
          </p:nvPr>
        </p:nvGraphicFramePr>
        <p:xfrm>
          <a:off x="827584" y="1166024"/>
          <a:ext cx="7632848" cy="5267271"/>
        </p:xfrm>
        <a:graphic>
          <a:graphicData uri="http://schemas.openxmlformats.org/drawingml/2006/table">
            <a:tbl>
              <a:tblPr>
                <a:tableStyleId>{5C22544A-7EE6-4342-B048-85BDC9FD1C3A}</a:tableStyleId>
              </a:tblPr>
              <a:tblGrid>
                <a:gridCol w="1191978">
                  <a:extLst>
                    <a:ext uri="{9D8B030D-6E8A-4147-A177-3AD203B41FA5}">
                      <a16:colId xmlns:a16="http://schemas.microsoft.com/office/drawing/2014/main" val="177826746"/>
                    </a:ext>
                  </a:extLst>
                </a:gridCol>
                <a:gridCol w="752238">
                  <a:extLst>
                    <a:ext uri="{9D8B030D-6E8A-4147-A177-3AD203B41FA5}">
                      <a16:colId xmlns:a16="http://schemas.microsoft.com/office/drawing/2014/main" val="1374169222"/>
                    </a:ext>
                  </a:extLst>
                </a:gridCol>
                <a:gridCol w="1656184">
                  <a:extLst>
                    <a:ext uri="{9D8B030D-6E8A-4147-A177-3AD203B41FA5}">
                      <a16:colId xmlns:a16="http://schemas.microsoft.com/office/drawing/2014/main" val="2158247997"/>
                    </a:ext>
                  </a:extLst>
                </a:gridCol>
                <a:gridCol w="1800200">
                  <a:extLst>
                    <a:ext uri="{9D8B030D-6E8A-4147-A177-3AD203B41FA5}">
                      <a16:colId xmlns:a16="http://schemas.microsoft.com/office/drawing/2014/main" val="3404977877"/>
                    </a:ext>
                  </a:extLst>
                </a:gridCol>
                <a:gridCol w="2232248">
                  <a:extLst>
                    <a:ext uri="{9D8B030D-6E8A-4147-A177-3AD203B41FA5}">
                      <a16:colId xmlns:a16="http://schemas.microsoft.com/office/drawing/2014/main" val="2485440926"/>
                    </a:ext>
                  </a:extLst>
                </a:gridCol>
              </a:tblGrid>
              <a:tr h="138401">
                <a:tc>
                  <a:txBody>
                    <a:bodyPr/>
                    <a:lstStyle/>
                    <a:p>
                      <a:pPr algn="ctr" fontAlgn="b"/>
                      <a:r>
                        <a:rPr lang="cs-CZ" sz="800" u="none" strike="noStrike" dirty="0">
                          <a:effectLst/>
                        </a:rPr>
                        <a:t>06.04.2020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po</a:t>
                      </a:r>
                      <a:endParaRPr lang="cs-CZ" sz="800" b="0" i="0" u="none" strike="noStrike" dirty="0">
                        <a:solidFill>
                          <a:srgbClr val="000000"/>
                        </a:solidFill>
                        <a:effectLst/>
                        <a:latin typeface="Calibri" panose="020F0502020204030204" pitchFamily="34" charset="0"/>
                      </a:endParaRPr>
                    </a:p>
                  </a:txBody>
                  <a:tcPr marL="6858" marR="6858" marT="6858" marB="0" anchor="b"/>
                </a:tc>
                <a:tc rowSpan="3">
                  <a:txBody>
                    <a:bodyPr/>
                    <a:lstStyle/>
                    <a:p>
                      <a:pPr algn="ctr" fontAlgn="ctr"/>
                      <a:r>
                        <a:rPr lang="cs-CZ" sz="800" u="none" strike="noStrike" dirty="0">
                          <a:effectLst/>
                        </a:rPr>
                        <a:t>Královehradecký</a:t>
                      </a:r>
                      <a:endParaRPr lang="cs-CZ" sz="800" b="0"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Jičín</a:t>
                      </a:r>
                      <a:endParaRPr lang="cs-CZ" sz="800" b="0"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 Zajišťuje regionální koordinátorka</a:t>
                      </a:r>
                    </a:p>
                    <a:p>
                      <a:pPr algn="ctr" fontAlgn="ctr"/>
                      <a:r>
                        <a:rPr lang="cs-CZ" sz="800" u="none" strike="noStrike" dirty="0">
                          <a:effectLst/>
                        </a:rPr>
                        <a:t> - Mgr. Pavla Doleželová, dolezelova@smscr.cz</a:t>
                      </a:r>
                      <a:endParaRPr lang="cs-CZ" sz="800" b="0" i="0" u="none" strike="noStrike" dirty="0">
                        <a:solidFill>
                          <a:srgbClr val="000000"/>
                        </a:solidFill>
                        <a:effectLst/>
                        <a:latin typeface="Calibri" panose="020F0502020204030204" pitchFamily="34" charset="0"/>
                      </a:endParaRPr>
                    </a:p>
                  </a:txBody>
                  <a:tcPr marL="6858" marR="6858" marT="6858" marB="0" anchor="ctr"/>
                </a:tc>
                <a:extLst>
                  <a:ext uri="{0D108BD9-81ED-4DB2-BD59-A6C34878D82A}">
                    <a16:rowId xmlns:a16="http://schemas.microsoft.com/office/drawing/2014/main" val="3184569370"/>
                  </a:ext>
                </a:extLst>
              </a:tr>
              <a:tr h="138401">
                <a:tc>
                  <a:txBody>
                    <a:bodyPr/>
                    <a:lstStyle/>
                    <a:p>
                      <a:pPr algn="ctr" fontAlgn="b"/>
                      <a:r>
                        <a:rPr lang="cs-CZ" sz="800" u="none" strike="noStrike" dirty="0">
                          <a:effectLst/>
                        </a:rPr>
                        <a:t>16.04.2020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čt</a:t>
                      </a:r>
                      <a:endParaRPr lang="cs-CZ" sz="800" b="0"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019314849"/>
                  </a:ext>
                </a:extLst>
              </a:tr>
              <a:tr h="138401">
                <a:tc>
                  <a:txBody>
                    <a:bodyPr/>
                    <a:lstStyle/>
                    <a:p>
                      <a:pPr algn="ctr" fontAlgn="b"/>
                      <a:r>
                        <a:rPr lang="cs-CZ" sz="800" u="none" strike="noStrike" dirty="0">
                          <a:effectLst/>
                        </a:rPr>
                        <a:t>17.04.2020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pá</a:t>
                      </a:r>
                      <a:endParaRPr lang="cs-CZ" sz="800" b="0"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140778468"/>
                  </a:ext>
                </a:extLst>
              </a:tr>
              <a:tr h="138401">
                <a:tc>
                  <a:txBody>
                    <a:bodyPr/>
                    <a:lstStyle/>
                    <a:p>
                      <a:pPr algn="ctr" fontAlgn="b"/>
                      <a:r>
                        <a:rPr lang="cs-CZ" sz="1600" b="1" u="none" strike="noStrike" dirty="0">
                          <a:effectLst/>
                        </a:rPr>
                        <a:t>28.04.2020</a:t>
                      </a:r>
                      <a:endParaRPr lang="cs-CZ" sz="1600" b="1"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1600" b="1" u="none" strike="noStrike" dirty="0">
                          <a:effectLst/>
                        </a:rPr>
                        <a:t>út</a:t>
                      </a:r>
                      <a:endParaRPr lang="cs-CZ" sz="1600" b="1" i="0" u="none" strike="noStrike" dirty="0">
                        <a:solidFill>
                          <a:srgbClr val="000000"/>
                        </a:solidFill>
                        <a:effectLst/>
                        <a:latin typeface="Calibri" panose="020F0502020204030204" pitchFamily="34" charset="0"/>
                      </a:endParaRPr>
                    </a:p>
                  </a:txBody>
                  <a:tcPr marL="6858" marR="6858" marT="6858" marB="0" anchor="b"/>
                </a:tc>
                <a:tc rowSpan="3">
                  <a:txBody>
                    <a:bodyPr/>
                    <a:lstStyle/>
                    <a:p>
                      <a:pPr algn="ctr" fontAlgn="ctr"/>
                      <a:r>
                        <a:rPr lang="cs-CZ" sz="1600" b="1" u="none" strike="noStrike" dirty="0">
                          <a:effectLst/>
                        </a:rPr>
                        <a:t>Pardubický</a:t>
                      </a:r>
                      <a:endParaRPr lang="cs-CZ" sz="1600" b="1"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1600" b="1" u="none" strike="noStrike" dirty="0">
                          <a:effectLst/>
                        </a:rPr>
                        <a:t>Pardubice</a:t>
                      </a:r>
                      <a:endParaRPr lang="cs-CZ" sz="1600" b="1"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 Zajišťuje regionální koordinátorka </a:t>
                      </a:r>
                    </a:p>
                    <a:p>
                      <a:pPr algn="ctr" fontAlgn="ctr"/>
                      <a:r>
                        <a:rPr lang="cs-CZ" sz="800" u="none" strike="noStrike" dirty="0">
                          <a:effectLst/>
                        </a:rPr>
                        <a:t>- Mgr. Pavla Doleželová, dolezelova@smscr.cz</a:t>
                      </a:r>
                      <a:endParaRPr lang="cs-CZ" sz="800" b="0" i="0" u="none" strike="noStrike" dirty="0">
                        <a:solidFill>
                          <a:srgbClr val="000000"/>
                        </a:solidFill>
                        <a:effectLst/>
                        <a:latin typeface="Calibri" panose="020F0502020204030204" pitchFamily="34" charset="0"/>
                      </a:endParaRPr>
                    </a:p>
                  </a:txBody>
                  <a:tcPr marL="6858" marR="6858" marT="6858" marB="0" anchor="ctr"/>
                </a:tc>
                <a:extLst>
                  <a:ext uri="{0D108BD9-81ED-4DB2-BD59-A6C34878D82A}">
                    <a16:rowId xmlns:a16="http://schemas.microsoft.com/office/drawing/2014/main" val="4048658637"/>
                  </a:ext>
                </a:extLst>
              </a:tr>
              <a:tr h="138401">
                <a:tc>
                  <a:txBody>
                    <a:bodyPr/>
                    <a:lstStyle/>
                    <a:p>
                      <a:pPr algn="ctr" fontAlgn="b"/>
                      <a:r>
                        <a:rPr lang="cs-CZ" sz="1600" b="1" u="none" strike="noStrike" dirty="0">
                          <a:effectLst/>
                        </a:rPr>
                        <a:t>11.05.2020</a:t>
                      </a:r>
                      <a:endParaRPr lang="cs-CZ" sz="1600" b="1"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1600" b="1" u="none" strike="noStrike" dirty="0">
                          <a:effectLst/>
                        </a:rPr>
                        <a:t>po</a:t>
                      </a:r>
                      <a:endParaRPr lang="cs-CZ" sz="1600" b="1"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564610964"/>
                  </a:ext>
                </a:extLst>
              </a:tr>
              <a:tr h="225968">
                <a:tc>
                  <a:txBody>
                    <a:bodyPr/>
                    <a:lstStyle/>
                    <a:p>
                      <a:pPr algn="ctr" fontAlgn="b"/>
                      <a:r>
                        <a:rPr lang="cs-CZ" sz="1600" b="1" u="none" strike="noStrike" dirty="0">
                          <a:effectLst/>
                        </a:rPr>
                        <a:t>12.05.2020</a:t>
                      </a:r>
                      <a:endParaRPr lang="cs-CZ" sz="1600" b="1"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1600" b="1" u="none" strike="noStrike" dirty="0">
                          <a:effectLst/>
                        </a:rPr>
                        <a:t>út</a:t>
                      </a:r>
                      <a:endParaRPr lang="cs-CZ" sz="1600" b="1"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3304153691"/>
                  </a:ext>
                </a:extLst>
              </a:tr>
              <a:tr h="138401">
                <a:tc>
                  <a:txBody>
                    <a:bodyPr/>
                    <a:lstStyle/>
                    <a:p>
                      <a:pPr algn="ctr" fontAlgn="b"/>
                      <a:r>
                        <a:rPr lang="cs-CZ" sz="2000" u="none" strike="noStrike" dirty="0">
                          <a:solidFill>
                            <a:srgbClr val="0000FF"/>
                          </a:solidFill>
                          <a:effectLst/>
                        </a:rPr>
                        <a:t>25.03.2020</a:t>
                      </a:r>
                      <a:endParaRPr lang="cs-CZ" sz="2000" b="0" i="0" u="none" strike="noStrike" dirty="0">
                        <a:solidFill>
                          <a:srgbClr val="0000FF"/>
                        </a:solidFill>
                        <a:effectLst/>
                        <a:latin typeface="Calibri" panose="020F0502020204030204" pitchFamily="34" charset="0"/>
                      </a:endParaRPr>
                    </a:p>
                  </a:txBody>
                  <a:tcPr marL="6858" marR="6858" marT="6858" marB="0" anchor="b"/>
                </a:tc>
                <a:tc>
                  <a:txBody>
                    <a:bodyPr/>
                    <a:lstStyle/>
                    <a:p>
                      <a:pPr algn="ctr" fontAlgn="ctr"/>
                      <a:r>
                        <a:rPr lang="cs-CZ" sz="2000" u="none" strike="noStrike" dirty="0">
                          <a:solidFill>
                            <a:srgbClr val="0000FF"/>
                          </a:solidFill>
                          <a:effectLst/>
                        </a:rPr>
                        <a:t>st</a:t>
                      </a:r>
                      <a:endParaRPr lang="cs-CZ" sz="2000" b="0" i="0" u="none" strike="noStrike" dirty="0">
                        <a:solidFill>
                          <a:srgbClr val="0000FF"/>
                        </a:solidFill>
                        <a:effectLst/>
                        <a:latin typeface="Calibri" panose="020F0502020204030204" pitchFamily="34" charset="0"/>
                      </a:endParaRPr>
                    </a:p>
                  </a:txBody>
                  <a:tcPr marL="6858" marR="6858" marT="6858" marB="0" anchor="ctr"/>
                </a:tc>
                <a:tc rowSpan="3">
                  <a:txBody>
                    <a:bodyPr/>
                    <a:lstStyle/>
                    <a:p>
                      <a:pPr algn="ctr" fontAlgn="ctr"/>
                      <a:r>
                        <a:rPr lang="cs-CZ" sz="2000" u="none" strike="noStrike" dirty="0">
                          <a:solidFill>
                            <a:srgbClr val="0000FF"/>
                          </a:solidFill>
                          <a:effectLst/>
                        </a:rPr>
                        <a:t>UNIVERZITA STAROSTY - Jihomoravský</a:t>
                      </a:r>
                      <a:endParaRPr lang="cs-CZ" sz="2000" b="1" i="0" u="none" strike="noStrike" dirty="0">
                        <a:solidFill>
                          <a:srgbClr val="0000FF"/>
                        </a:solidFill>
                        <a:effectLst/>
                        <a:latin typeface="Calibri" panose="020F0502020204030204" pitchFamily="34" charset="0"/>
                      </a:endParaRPr>
                    </a:p>
                  </a:txBody>
                  <a:tcPr marL="6858" marR="6858" marT="6858" marB="0" anchor="ctr"/>
                </a:tc>
                <a:tc rowSpan="3">
                  <a:txBody>
                    <a:bodyPr/>
                    <a:lstStyle/>
                    <a:p>
                      <a:pPr algn="ctr" fontAlgn="ctr"/>
                      <a:r>
                        <a:rPr lang="cs-CZ" sz="2000" u="none" strike="noStrike" dirty="0">
                          <a:solidFill>
                            <a:srgbClr val="0000FF"/>
                          </a:solidFill>
                          <a:effectLst/>
                        </a:rPr>
                        <a:t>okolí </a:t>
                      </a:r>
                    </a:p>
                    <a:p>
                      <a:pPr algn="ctr" fontAlgn="ctr"/>
                      <a:r>
                        <a:rPr lang="cs-CZ" sz="2000" u="none" strike="noStrike" dirty="0">
                          <a:solidFill>
                            <a:srgbClr val="0000FF"/>
                          </a:solidFill>
                          <a:effectLst/>
                        </a:rPr>
                        <a:t>Dolní Němčí</a:t>
                      </a:r>
                      <a:endParaRPr lang="cs-CZ" sz="2000" b="0" i="0" u="none" strike="noStrike" dirty="0">
                        <a:solidFill>
                          <a:srgbClr val="0000FF"/>
                        </a:solidFill>
                        <a:effectLst/>
                        <a:latin typeface="Calibri" panose="020F0502020204030204" pitchFamily="34" charset="0"/>
                      </a:endParaRPr>
                    </a:p>
                  </a:txBody>
                  <a:tcPr marL="6858" marR="6858" marT="6858" marB="0" anchor="ctr"/>
                </a:tc>
                <a:tc>
                  <a:txBody>
                    <a:bodyPr/>
                    <a:lstStyle/>
                    <a:p>
                      <a:pPr algn="l" fontAlgn="b"/>
                      <a:r>
                        <a:rPr lang="cs-CZ" sz="2000" u="none" strike="noStrike" dirty="0">
                          <a:solidFill>
                            <a:srgbClr val="0000FF"/>
                          </a:solidFill>
                          <a:effectLst/>
                        </a:rPr>
                        <a:t> </a:t>
                      </a:r>
                      <a:endParaRPr lang="cs-CZ" sz="2000" b="0" i="0" u="none" strike="noStrike" dirty="0">
                        <a:solidFill>
                          <a:srgbClr val="0000FF"/>
                        </a:solidFill>
                        <a:effectLst/>
                        <a:latin typeface="Calibri" panose="020F0502020204030204" pitchFamily="34" charset="0"/>
                      </a:endParaRPr>
                    </a:p>
                  </a:txBody>
                  <a:tcPr marL="6858" marR="6858" marT="6858" marB="0" anchor="b"/>
                </a:tc>
                <a:extLst>
                  <a:ext uri="{0D108BD9-81ED-4DB2-BD59-A6C34878D82A}">
                    <a16:rowId xmlns:a16="http://schemas.microsoft.com/office/drawing/2014/main" val="3888124538"/>
                  </a:ext>
                </a:extLst>
              </a:tr>
              <a:tr h="138401">
                <a:tc>
                  <a:txBody>
                    <a:bodyPr/>
                    <a:lstStyle/>
                    <a:p>
                      <a:pPr algn="ctr" fontAlgn="b"/>
                      <a:r>
                        <a:rPr lang="cs-CZ" sz="2000" u="none" strike="noStrike" dirty="0">
                          <a:solidFill>
                            <a:srgbClr val="0000FF"/>
                          </a:solidFill>
                          <a:effectLst/>
                        </a:rPr>
                        <a:t>26.03.2020</a:t>
                      </a:r>
                      <a:endParaRPr lang="cs-CZ" sz="2000" b="0" i="0" u="none" strike="noStrike" dirty="0">
                        <a:solidFill>
                          <a:srgbClr val="0000FF"/>
                        </a:solidFill>
                        <a:effectLst/>
                        <a:latin typeface="Calibri" panose="020F0502020204030204" pitchFamily="34" charset="0"/>
                      </a:endParaRPr>
                    </a:p>
                  </a:txBody>
                  <a:tcPr marL="6858" marR="6858" marT="6858" marB="0" anchor="b"/>
                </a:tc>
                <a:tc>
                  <a:txBody>
                    <a:bodyPr/>
                    <a:lstStyle/>
                    <a:p>
                      <a:pPr algn="ctr" fontAlgn="ctr"/>
                      <a:r>
                        <a:rPr lang="cs-CZ" sz="2000" u="none" strike="noStrike" dirty="0">
                          <a:solidFill>
                            <a:srgbClr val="0000FF"/>
                          </a:solidFill>
                          <a:effectLst/>
                        </a:rPr>
                        <a:t>čt</a:t>
                      </a:r>
                      <a:endParaRPr lang="cs-CZ" sz="2000" b="0" i="0" u="none" strike="noStrike" dirty="0">
                        <a:solidFill>
                          <a:srgbClr val="0000FF"/>
                        </a:solidFill>
                        <a:effectLst/>
                        <a:latin typeface="Calibri" panose="020F0502020204030204" pitchFamily="34" charset="0"/>
                      </a:endParaRPr>
                    </a:p>
                  </a:txBody>
                  <a:tcPr marL="6858" marR="6858" marT="6858" marB="0" anchor="ctr"/>
                </a:tc>
                <a:tc vMerge="1">
                  <a:txBody>
                    <a:bodyPr/>
                    <a:lstStyle/>
                    <a:p>
                      <a:endParaRPr lang="cs-CZ"/>
                    </a:p>
                  </a:txBody>
                  <a:tcPr/>
                </a:tc>
                <a:tc vMerge="1">
                  <a:txBody>
                    <a:bodyPr/>
                    <a:lstStyle/>
                    <a:p>
                      <a:endParaRPr lang="cs-CZ"/>
                    </a:p>
                  </a:txBody>
                  <a:tcPr/>
                </a:tc>
                <a:tc>
                  <a:txBody>
                    <a:bodyPr/>
                    <a:lstStyle/>
                    <a:p>
                      <a:pPr algn="l" fontAlgn="b"/>
                      <a:r>
                        <a:rPr lang="cs-CZ" sz="2000" u="none" strike="noStrike" dirty="0">
                          <a:solidFill>
                            <a:srgbClr val="0000FF"/>
                          </a:solidFill>
                          <a:effectLst/>
                        </a:rPr>
                        <a:t> </a:t>
                      </a:r>
                      <a:endParaRPr lang="cs-CZ" sz="2000" b="0" i="0" u="none" strike="noStrike" dirty="0">
                        <a:solidFill>
                          <a:srgbClr val="0000FF"/>
                        </a:solidFill>
                        <a:effectLst/>
                        <a:latin typeface="Calibri" panose="020F0502020204030204" pitchFamily="34" charset="0"/>
                      </a:endParaRPr>
                    </a:p>
                  </a:txBody>
                  <a:tcPr marL="6858" marR="6858" marT="6858" marB="0" anchor="b"/>
                </a:tc>
                <a:extLst>
                  <a:ext uri="{0D108BD9-81ED-4DB2-BD59-A6C34878D82A}">
                    <a16:rowId xmlns:a16="http://schemas.microsoft.com/office/drawing/2014/main" val="3333326667"/>
                  </a:ext>
                </a:extLst>
              </a:tr>
              <a:tr h="37330">
                <a:tc>
                  <a:txBody>
                    <a:bodyPr/>
                    <a:lstStyle/>
                    <a:p>
                      <a:pPr algn="ctr" fontAlgn="b"/>
                      <a:r>
                        <a:rPr lang="cs-CZ" sz="2000" u="none" strike="noStrike" dirty="0">
                          <a:solidFill>
                            <a:srgbClr val="0000FF"/>
                          </a:solidFill>
                          <a:effectLst/>
                        </a:rPr>
                        <a:t>27.03.2020</a:t>
                      </a:r>
                      <a:endParaRPr lang="cs-CZ" sz="2000" b="0" i="0" u="none" strike="noStrike" dirty="0">
                        <a:solidFill>
                          <a:srgbClr val="0000FF"/>
                        </a:solidFill>
                        <a:effectLst/>
                        <a:latin typeface="Calibri" panose="020F0502020204030204" pitchFamily="34" charset="0"/>
                      </a:endParaRPr>
                    </a:p>
                  </a:txBody>
                  <a:tcPr marL="6858" marR="6858" marT="6858" marB="0" anchor="b"/>
                </a:tc>
                <a:tc>
                  <a:txBody>
                    <a:bodyPr/>
                    <a:lstStyle/>
                    <a:p>
                      <a:pPr algn="ctr" fontAlgn="ctr"/>
                      <a:r>
                        <a:rPr lang="cs-CZ" sz="2000" u="none" strike="noStrike" dirty="0">
                          <a:solidFill>
                            <a:srgbClr val="0000FF"/>
                          </a:solidFill>
                          <a:effectLst/>
                        </a:rPr>
                        <a:t>pá </a:t>
                      </a:r>
                      <a:endParaRPr lang="cs-CZ" sz="2000" b="0" i="0" u="none" strike="noStrike" dirty="0">
                        <a:solidFill>
                          <a:srgbClr val="0000FF"/>
                        </a:solidFill>
                        <a:effectLst/>
                        <a:latin typeface="Calibri" panose="020F0502020204030204" pitchFamily="34" charset="0"/>
                      </a:endParaRPr>
                    </a:p>
                  </a:txBody>
                  <a:tcPr marL="6858" marR="6858" marT="6858" marB="0" anchor="ctr"/>
                </a:tc>
                <a:tc vMerge="1">
                  <a:txBody>
                    <a:bodyPr/>
                    <a:lstStyle/>
                    <a:p>
                      <a:endParaRPr lang="cs-CZ"/>
                    </a:p>
                  </a:txBody>
                  <a:tcPr/>
                </a:tc>
                <a:tc vMerge="1">
                  <a:txBody>
                    <a:bodyPr/>
                    <a:lstStyle/>
                    <a:p>
                      <a:endParaRPr lang="cs-CZ"/>
                    </a:p>
                  </a:txBody>
                  <a:tcPr/>
                </a:tc>
                <a:tc>
                  <a:txBody>
                    <a:bodyPr/>
                    <a:lstStyle/>
                    <a:p>
                      <a:pPr algn="l" fontAlgn="b"/>
                      <a:r>
                        <a:rPr lang="cs-CZ" sz="2000" u="none" strike="noStrike" dirty="0">
                          <a:solidFill>
                            <a:srgbClr val="0000FF"/>
                          </a:solidFill>
                          <a:effectLst/>
                        </a:rPr>
                        <a:t> </a:t>
                      </a:r>
                      <a:endParaRPr lang="cs-CZ" sz="2000" b="0" i="0" u="none" strike="noStrike" dirty="0">
                        <a:solidFill>
                          <a:srgbClr val="0000FF"/>
                        </a:solidFill>
                        <a:effectLst/>
                        <a:latin typeface="Calibri" panose="020F0502020204030204" pitchFamily="34" charset="0"/>
                      </a:endParaRPr>
                    </a:p>
                  </a:txBody>
                  <a:tcPr marL="6858" marR="6858" marT="6858" marB="0" anchor="b"/>
                </a:tc>
                <a:extLst>
                  <a:ext uri="{0D108BD9-81ED-4DB2-BD59-A6C34878D82A}">
                    <a16:rowId xmlns:a16="http://schemas.microsoft.com/office/drawing/2014/main" val="333082158"/>
                  </a:ext>
                </a:extLst>
              </a:tr>
              <a:tr h="138401">
                <a:tc>
                  <a:txBody>
                    <a:bodyPr/>
                    <a:lstStyle/>
                    <a:p>
                      <a:pPr algn="ctr" fontAlgn="b"/>
                      <a:r>
                        <a:rPr lang="cs-CZ" sz="800" u="none" strike="noStrike" dirty="0">
                          <a:effectLst/>
                        </a:rPr>
                        <a:t>12.06.2020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pá</a:t>
                      </a:r>
                      <a:endParaRPr lang="cs-CZ" sz="800" b="0" i="0" u="none" strike="noStrike" dirty="0">
                        <a:solidFill>
                          <a:srgbClr val="000000"/>
                        </a:solidFill>
                        <a:effectLst/>
                        <a:latin typeface="Calibri" panose="020F0502020204030204" pitchFamily="34" charset="0"/>
                      </a:endParaRPr>
                    </a:p>
                  </a:txBody>
                  <a:tcPr marL="6858" marR="6858" marT="6858" marB="0" anchor="b"/>
                </a:tc>
                <a:tc rowSpan="3">
                  <a:txBody>
                    <a:bodyPr/>
                    <a:lstStyle/>
                    <a:p>
                      <a:pPr algn="ctr" fontAlgn="ctr"/>
                      <a:r>
                        <a:rPr lang="cs-CZ" sz="800" u="none" strike="noStrike" dirty="0">
                          <a:effectLst/>
                        </a:rPr>
                        <a:t>Středočeský</a:t>
                      </a:r>
                      <a:endParaRPr lang="cs-CZ" sz="800" b="0"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Beroun</a:t>
                      </a:r>
                      <a:endParaRPr lang="cs-CZ" sz="800" b="0"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Zajišťuje regionální koordinátorka </a:t>
                      </a:r>
                    </a:p>
                    <a:p>
                      <a:pPr algn="ctr" fontAlgn="ctr"/>
                      <a:r>
                        <a:rPr lang="cs-CZ" sz="800" u="none" strike="noStrike" dirty="0">
                          <a:effectLst/>
                        </a:rPr>
                        <a:t>- Karel Drašner, drasner@smsccr.cz</a:t>
                      </a:r>
                      <a:endParaRPr lang="cs-CZ" sz="800" b="0" i="0" u="none" strike="noStrike" dirty="0">
                        <a:solidFill>
                          <a:srgbClr val="000000"/>
                        </a:solidFill>
                        <a:effectLst/>
                        <a:latin typeface="Calibri" panose="020F0502020204030204" pitchFamily="34" charset="0"/>
                      </a:endParaRPr>
                    </a:p>
                  </a:txBody>
                  <a:tcPr marL="6858" marR="6858" marT="6858" marB="0" anchor="ctr"/>
                </a:tc>
                <a:extLst>
                  <a:ext uri="{0D108BD9-81ED-4DB2-BD59-A6C34878D82A}">
                    <a16:rowId xmlns:a16="http://schemas.microsoft.com/office/drawing/2014/main" val="3569341248"/>
                  </a:ext>
                </a:extLst>
              </a:tr>
              <a:tr h="138401">
                <a:tc>
                  <a:txBody>
                    <a:bodyPr/>
                    <a:lstStyle/>
                    <a:p>
                      <a:pPr algn="ctr" fontAlgn="b"/>
                      <a:r>
                        <a:rPr lang="cs-CZ" sz="800" u="none" strike="noStrike" dirty="0">
                          <a:effectLst/>
                        </a:rPr>
                        <a:t>25.06.2020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čt</a:t>
                      </a:r>
                      <a:endParaRPr lang="cs-CZ" sz="800" b="0"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3430490809"/>
                  </a:ext>
                </a:extLst>
              </a:tr>
              <a:tr h="138401">
                <a:tc>
                  <a:txBody>
                    <a:bodyPr/>
                    <a:lstStyle/>
                    <a:p>
                      <a:pPr algn="ctr" fontAlgn="b"/>
                      <a:r>
                        <a:rPr lang="cs-CZ" sz="800" u="none" strike="noStrike" dirty="0">
                          <a:effectLst/>
                        </a:rPr>
                        <a:t>26.06.2020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pá</a:t>
                      </a:r>
                      <a:endParaRPr lang="cs-CZ" sz="800" b="0"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854097277"/>
                  </a:ext>
                </a:extLst>
              </a:tr>
              <a:tr h="138401">
                <a:tc>
                  <a:txBody>
                    <a:bodyPr/>
                    <a:lstStyle/>
                    <a:p>
                      <a:pPr algn="ctr" fontAlgn="ctr"/>
                      <a:r>
                        <a:rPr lang="cs-CZ" sz="1600" b="1" u="none" strike="noStrike" dirty="0">
                          <a:effectLst/>
                        </a:rPr>
                        <a:t>08.06.2020</a:t>
                      </a:r>
                      <a:endParaRPr lang="cs-CZ" sz="1600" b="1" i="0" u="none" strike="noStrike" dirty="0">
                        <a:solidFill>
                          <a:srgbClr val="000000"/>
                        </a:solidFill>
                        <a:effectLst/>
                        <a:latin typeface="Calibri" panose="020F0502020204030204" pitchFamily="34" charset="0"/>
                      </a:endParaRPr>
                    </a:p>
                  </a:txBody>
                  <a:tcPr marL="6858" marR="6858" marT="6858" marB="0" anchor="ctr"/>
                </a:tc>
                <a:tc>
                  <a:txBody>
                    <a:bodyPr/>
                    <a:lstStyle/>
                    <a:p>
                      <a:pPr algn="ctr" fontAlgn="b"/>
                      <a:r>
                        <a:rPr lang="cs-CZ" sz="1600" b="1" u="none" strike="noStrike" dirty="0">
                          <a:effectLst/>
                        </a:rPr>
                        <a:t>po</a:t>
                      </a:r>
                      <a:endParaRPr lang="cs-CZ" sz="1600" b="1" i="0" u="none" strike="noStrike" dirty="0">
                        <a:solidFill>
                          <a:srgbClr val="000000"/>
                        </a:solidFill>
                        <a:effectLst/>
                        <a:latin typeface="Calibri" panose="020F0502020204030204" pitchFamily="34" charset="0"/>
                      </a:endParaRPr>
                    </a:p>
                  </a:txBody>
                  <a:tcPr marL="6858" marR="6858" marT="6858" marB="0" anchor="b"/>
                </a:tc>
                <a:tc rowSpan="3">
                  <a:txBody>
                    <a:bodyPr/>
                    <a:lstStyle/>
                    <a:p>
                      <a:pPr algn="ctr" fontAlgn="ctr"/>
                      <a:r>
                        <a:rPr lang="cs-CZ" sz="1600" b="1" u="none" strike="noStrike" dirty="0">
                          <a:effectLst/>
                        </a:rPr>
                        <a:t>Vysočina</a:t>
                      </a:r>
                      <a:endParaRPr lang="cs-CZ" sz="1600" b="1"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1600" b="1" u="none" strike="noStrike" dirty="0">
                          <a:effectLst/>
                        </a:rPr>
                        <a:t>Jihlava</a:t>
                      </a:r>
                      <a:endParaRPr lang="cs-CZ" sz="1600" b="1"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b="1" u="none" strike="noStrike" dirty="0">
                          <a:effectLst/>
                        </a:rPr>
                        <a:t> Zajišťuje regionální koordinátorka</a:t>
                      </a:r>
                    </a:p>
                    <a:p>
                      <a:pPr algn="ctr" fontAlgn="ctr"/>
                      <a:r>
                        <a:rPr lang="cs-CZ" sz="800" b="1" u="none" strike="noStrike" dirty="0">
                          <a:effectLst/>
                        </a:rPr>
                        <a:t> - Simona Paulíková, paulikova@smscr.cz</a:t>
                      </a:r>
                      <a:endParaRPr lang="cs-CZ" sz="800" b="1" i="0" u="none" strike="noStrike" dirty="0">
                        <a:solidFill>
                          <a:srgbClr val="000000"/>
                        </a:solidFill>
                        <a:effectLst/>
                        <a:latin typeface="Calibri" panose="020F0502020204030204" pitchFamily="34" charset="0"/>
                      </a:endParaRPr>
                    </a:p>
                  </a:txBody>
                  <a:tcPr marL="6858" marR="6858" marT="6858" marB="0" anchor="ctr"/>
                </a:tc>
                <a:extLst>
                  <a:ext uri="{0D108BD9-81ED-4DB2-BD59-A6C34878D82A}">
                    <a16:rowId xmlns:a16="http://schemas.microsoft.com/office/drawing/2014/main" val="3055631469"/>
                  </a:ext>
                </a:extLst>
              </a:tr>
              <a:tr h="138401">
                <a:tc>
                  <a:txBody>
                    <a:bodyPr/>
                    <a:lstStyle/>
                    <a:p>
                      <a:pPr algn="ctr" fontAlgn="ctr"/>
                      <a:r>
                        <a:rPr lang="cs-CZ" sz="1600" b="1" u="none" strike="noStrike" dirty="0">
                          <a:effectLst/>
                        </a:rPr>
                        <a:t>18.06.2020</a:t>
                      </a:r>
                      <a:endParaRPr lang="cs-CZ" sz="1600" b="1" i="0" u="none" strike="noStrike" dirty="0">
                        <a:solidFill>
                          <a:srgbClr val="000000"/>
                        </a:solidFill>
                        <a:effectLst/>
                        <a:latin typeface="Calibri" panose="020F0502020204030204" pitchFamily="34" charset="0"/>
                      </a:endParaRPr>
                    </a:p>
                  </a:txBody>
                  <a:tcPr marL="6858" marR="6858" marT="6858" marB="0" anchor="ctr"/>
                </a:tc>
                <a:tc>
                  <a:txBody>
                    <a:bodyPr/>
                    <a:lstStyle/>
                    <a:p>
                      <a:pPr algn="ctr" fontAlgn="b"/>
                      <a:r>
                        <a:rPr lang="cs-CZ" sz="1600" b="1" u="none" strike="noStrike" dirty="0">
                          <a:effectLst/>
                        </a:rPr>
                        <a:t>čt</a:t>
                      </a:r>
                      <a:endParaRPr lang="cs-CZ" sz="1600" b="1"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3860101353"/>
                  </a:ext>
                </a:extLst>
              </a:tr>
              <a:tr h="138401">
                <a:tc>
                  <a:txBody>
                    <a:bodyPr/>
                    <a:lstStyle/>
                    <a:p>
                      <a:pPr algn="ctr" fontAlgn="ctr"/>
                      <a:r>
                        <a:rPr lang="cs-CZ" sz="1600" b="1" u="none" strike="noStrike" dirty="0">
                          <a:effectLst/>
                        </a:rPr>
                        <a:t>19.06.2020</a:t>
                      </a:r>
                      <a:endParaRPr lang="cs-CZ" sz="1600" b="1" i="0" u="none" strike="noStrike" dirty="0">
                        <a:solidFill>
                          <a:srgbClr val="000000"/>
                        </a:solidFill>
                        <a:effectLst/>
                        <a:latin typeface="Calibri" panose="020F0502020204030204" pitchFamily="34" charset="0"/>
                      </a:endParaRPr>
                    </a:p>
                  </a:txBody>
                  <a:tcPr marL="6858" marR="6858" marT="6858" marB="0" anchor="ctr"/>
                </a:tc>
                <a:tc>
                  <a:txBody>
                    <a:bodyPr/>
                    <a:lstStyle/>
                    <a:p>
                      <a:pPr algn="ctr" fontAlgn="b"/>
                      <a:r>
                        <a:rPr lang="cs-CZ" sz="1600" b="1" u="none" strike="noStrike" dirty="0">
                          <a:effectLst/>
                        </a:rPr>
                        <a:t>pá</a:t>
                      </a:r>
                      <a:endParaRPr lang="cs-CZ" sz="1600" b="1"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208380271"/>
                  </a:ext>
                </a:extLst>
              </a:tr>
              <a:tr h="138401">
                <a:tc>
                  <a:txBody>
                    <a:bodyPr/>
                    <a:lstStyle/>
                    <a:p>
                      <a:pPr algn="ctr" fontAlgn="b"/>
                      <a:r>
                        <a:rPr lang="cs-CZ" sz="800" u="none" strike="noStrike" dirty="0">
                          <a:effectLst/>
                        </a:rPr>
                        <a:t>29.09.2020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út</a:t>
                      </a:r>
                      <a:endParaRPr lang="cs-CZ" sz="800" b="0" i="0" u="none" strike="noStrike" dirty="0">
                        <a:solidFill>
                          <a:srgbClr val="000000"/>
                        </a:solidFill>
                        <a:effectLst/>
                        <a:latin typeface="Calibri" panose="020F0502020204030204" pitchFamily="34" charset="0"/>
                      </a:endParaRPr>
                    </a:p>
                  </a:txBody>
                  <a:tcPr marL="6858" marR="6858" marT="6858" marB="0" anchor="b"/>
                </a:tc>
                <a:tc rowSpan="3">
                  <a:txBody>
                    <a:bodyPr/>
                    <a:lstStyle/>
                    <a:p>
                      <a:pPr algn="ctr" fontAlgn="ctr"/>
                      <a:r>
                        <a:rPr lang="cs-CZ" sz="800" u="none" strike="noStrike" dirty="0">
                          <a:effectLst/>
                        </a:rPr>
                        <a:t>Středočeský</a:t>
                      </a:r>
                      <a:endParaRPr lang="cs-CZ" sz="800" b="0"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Kolín</a:t>
                      </a:r>
                      <a:endParaRPr lang="cs-CZ" sz="800" b="0"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Zajišťuje regionální koordinátor </a:t>
                      </a:r>
                    </a:p>
                    <a:p>
                      <a:pPr algn="ctr" fontAlgn="ctr"/>
                      <a:r>
                        <a:rPr lang="cs-CZ" sz="800" u="none" strike="noStrike" dirty="0">
                          <a:effectLst/>
                        </a:rPr>
                        <a:t>- Karel Drašner, drasner@smsccr.cz</a:t>
                      </a:r>
                      <a:endParaRPr lang="cs-CZ" sz="800" b="0" i="0" u="none" strike="noStrike" dirty="0">
                        <a:solidFill>
                          <a:srgbClr val="000000"/>
                        </a:solidFill>
                        <a:effectLst/>
                        <a:latin typeface="Calibri" panose="020F0502020204030204" pitchFamily="34" charset="0"/>
                      </a:endParaRPr>
                    </a:p>
                  </a:txBody>
                  <a:tcPr marL="6858" marR="6858" marT="6858" marB="0" anchor="ctr"/>
                </a:tc>
                <a:extLst>
                  <a:ext uri="{0D108BD9-81ED-4DB2-BD59-A6C34878D82A}">
                    <a16:rowId xmlns:a16="http://schemas.microsoft.com/office/drawing/2014/main" val="1163252605"/>
                  </a:ext>
                </a:extLst>
              </a:tr>
              <a:tr h="138401">
                <a:tc>
                  <a:txBody>
                    <a:bodyPr/>
                    <a:lstStyle/>
                    <a:p>
                      <a:pPr algn="ctr" fontAlgn="b"/>
                      <a:r>
                        <a:rPr lang="cs-CZ" sz="800" u="none" strike="noStrike" dirty="0">
                          <a:effectLst/>
                        </a:rPr>
                        <a:t>08.10.2020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čt</a:t>
                      </a:r>
                      <a:endParaRPr lang="cs-CZ" sz="800" b="0"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136723492"/>
                  </a:ext>
                </a:extLst>
              </a:tr>
              <a:tr h="138401">
                <a:tc>
                  <a:txBody>
                    <a:bodyPr/>
                    <a:lstStyle/>
                    <a:p>
                      <a:pPr algn="ctr" fontAlgn="b"/>
                      <a:r>
                        <a:rPr lang="cs-CZ" sz="800" u="none" strike="noStrike" dirty="0">
                          <a:effectLst/>
                        </a:rPr>
                        <a:t>09.10.2020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pá</a:t>
                      </a:r>
                      <a:endParaRPr lang="cs-CZ" sz="800" b="0"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553771634"/>
                  </a:ext>
                </a:extLst>
              </a:tr>
              <a:tr h="138401">
                <a:tc>
                  <a:txBody>
                    <a:bodyPr/>
                    <a:lstStyle/>
                    <a:p>
                      <a:pPr algn="ctr" fontAlgn="b"/>
                      <a:r>
                        <a:rPr lang="cs-CZ" sz="800" u="none" strike="noStrike" dirty="0">
                          <a:effectLst/>
                        </a:rPr>
                        <a:t>07.12.2020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po</a:t>
                      </a:r>
                      <a:endParaRPr lang="cs-CZ" sz="800" b="0" i="0" u="none" strike="noStrike" dirty="0">
                        <a:solidFill>
                          <a:srgbClr val="000000"/>
                        </a:solidFill>
                        <a:effectLst/>
                        <a:latin typeface="Calibri" panose="020F0502020204030204" pitchFamily="34" charset="0"/>
                      </a:endParaRPr>
                    </a:p>
                  </a:txBody>
                  <a:tcPr marL="6858" marR="6858" marT="6858" marB="0" anchor="b"/>
                </a:tc>
                <a:tc rowSpan="3">
                  <a:txBody>
                    <a:bodyPr/>
                    <a:lstStyle/>
                    <a:p>
                      <a:pPr algn="ctr" fontAlgn="ctr"/>
                      <a:r>
                        <a:rPr lang="cs-CZ" sz="800" u="none" strike="noStrike" dirty="0">
                          <a:effectLst/>
                        </a:rPr>
                        <a:t>Středočeský</a:t>
                      </a:r>
                      <a:endParaRPr lang="cs-CZ" sz="800" b="0"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Mladá Boleslav</a:t>
                      </a:r>
                      <a:endParaRPr lang="cs-CZ" sz="800" b="0"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Zajišťuje regionální koordinátor </a:t>
                      </a:r>
                    </a:p>
                    <a:p>
                      <a:pPr algn="ctr" fontAlgn="ctr"/>
                      <a:r>
                        <a:rPr lang="cs-CZ" sz="800" u="none" strike="noStrike" dirty="0">
                          <a:effectLst/>
                        </a:rPr>
                        <a:t>- Karel Drašner, drasner@smsccr.cz</a:t>
                      </a:r>
                      <a:endParaRPr lang="cs-CZ" sz="800" b="0" i="0" u="none" strike="noStrike" dirty="0">
                        <a:solidFill>
                          <a:srgbClr val="000000"/>
                        </a:solidFill>
                        <a:effectLst/>
                        <a:latin typeface="Calibri" panose="020F0502020204030204" pitchFamily="34" charset="0"/>
                      </a:endParaRPr>
                    </a:p>
                  </a:txBody>
                  <a:tcPr marL="6858" marR="6858" marT="6858" marB="0" anchor="ctr"/>
                </a:tc>
                <a:extLst>
                  <a:ext uri="{0D108BD9-81ED-4DB2-BD59-A6C34878D82A}">
                    <a16:rowId xmlns:a16="http://schemas.microsoft.com/office/drawing/2014/main" val="2246524686"/>
                  </a:ext>
                </a:extLst>
              </a:tr>
              <a:tr h="138401">
                <a:tc>
                  <a:txBody>
                    <a:bodyPr/>
                    <a:lstStyle/>
                    <a:p>
                      <a:pPr algn="ctr" fontAlgn="b"/>
                      <a:r>
                        <a:rPr lang="cs-CZ" sz="800" u="none" strike="noStrike" dirty="0">
                          <a:effectLst/>
                        </a:rPr>
                        <a:t>17.12.2020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čt</a:t>
                      </a:r>
                      <a:endParaRPr lang="cs-CZ" sz="800" b="0"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412185673"/>
                  </a:ext>
                </a:extLst>
              </a:tr>
              <a:tr h="138401">
                <a:tc>
                  <a:txBody>
                    <a:bodyPr/>
                    <a:lstStyle/>
                    <a:p>
                      <a:pPr algn="ctr" fontAlgn="b"/>
                      <a:r>
                        <a:rPr lang="cs-CZ" sz="800" u="none" strike="noStrike" dirty="0">
                          <a:effectLst/>
                        </a:rPr>
                        <a:t>18.12.2020</a:t>
                      </a:r>
                      <a:endParaRPr lang="cs-CZ" sz="800" b="0" i="0" u="none" strike="noStrike" dirty="0">
                        <a:solidFill>
                          <a:srgbClr val="000000"/>
                        </a:solidFill>
                        <a:effectLst/>
                        <a:latin typeface="Calibri" panose="020F0502020204030204" pitchFamily="34" charset="0"/>
                      </a:endParaRPr>
                    </a:p>
                  </a:txBody>
                  <a:tcPr marL="6858" marR="6858" marT="6858" marB="0" anchor="b"/>
                </a:tc>
                <a:tc>
                  <a:txBody>
                    <a:bodyPr/>
                    <a:lstStyle/>
                    <a:p>
                      <a:pPr algn="ctr" fontAlgn="b"/>
                      <a:r>
                        <a:rPr lang="cs-CZ" sz="800" u="none" strike="noStrike" dirty="0">
                          <a:effectLst/>
                        </a:rPr>
                        <a:t>pá</a:t>
                      </a:r>
                      <a:endParaRPr lang="cs-CZ" sz="800" b="0"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071013963"/>
                  </a:ext>
                </a:extLst>
              </a:tr>
              <a:tr h="138401">
                <a:tc>
                  <a:txBody>
                    <a:bodyPr/>
                    <a:lstStyle/>
                    <a:p>
                      <a:pPr algn="ctr" fontAlgn="ctr"/>
                      <a:r>
                        <a:rPr lang="cs-CZ" sz="800" u="none" strike="noStrike" dirty="0">
                          <a:effectLst/>
                        </a:rPr>
                        <a:t>02.10.2020</a:t>
                      </a:r>
                      <a:endParaRPr lang="cs-CZ" sz="800" b="0" i="0" u="none" strike="noStrike" dirty="0">
                        <a:solidFill>
                          <a:srgbClr val="000000"/>
                        </a:solidFill>
                        <a:effectLst/>
                        <a:latin typeface="Calibri" panose="020F0502020204030204" pitchFamily="34" charset="0"/>
                      </a:endParaRPr>
                    </a:p>
                  </a:txBody>
                  <a:tcPr marL="6858" marR="6858" marT="6858" marB="0" anchor="ctr"/>
                </a:tc>
                <a:tc>
                  <a:txBody>
                    <a:bodyPr/>
                    <a:lstStyle/>
                    <a:p>
                      <a:pPr algn="ctr" fontAlgn="b"/>
                      <a:r>
                        <a:rPr lang="cs-CZ" sz="800" u="none" strike="noStrike" dirty="0">
                          <a:effectLst/>
                        </a:rPr>
                        <a:t>pá</a:t>
                      </a:r>
                      <a:endParaRPr lang="cs-CZ" sz="800" b="0" i="0" u="none" strike="noStrike" dirty="0">
                        <a:solidFill>
                          <a:srgbClr val="000000"/>
                        </a:solidFill>
                        <a:effectLst/>
                        <a:latin typeface="Calibri" panose="020F0502020204030204" pitchFamily="34" charset="0"/>
                      </a:endParaRPr>
                    </a:p>
                  </a:txBody>
                  <a:tcPr marL="6858" marR="6858" marT="6858" marB="0" anchor="b"/>
                </a:tc>
                <a:tc rowSpan="3">
                  <a:txBody>
                    <a:bodyPr/>
                    <a:lstStyle/>
                    <a:p>
                      <a:pPr algn="ctr" fontAlgn="ctr"/>
                      <a:r>
                        <a:rPr lang="cs-CZ" sz="800" u="none" strike="noStrike" dirty="0">
                          <a:effectLst/>
                        </a:rPr>
                        <a:t>Jihomoravský</a:t>
                      </a:r>
                      <a:endParaRPr lang="cs-CZ" sz="800" b="0"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Blansko</a:t>
                      </a:r>
                      <a:endParaRPr lang="cs-CZ" sz="800" b="0"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 Zajišťuje regionální koordinátorka </a:t>
                      </a:r>
                    </a:p>
                    <a:p>
                      <a:pPr algn="ctr" fontAlgn="ctr"/>
                      <a:r>
                        <a:rPr lang="cs-CZ" sz="800" u="none" strike="noStrike" dirty="0">
                          <a:effectLst/>
                        </a:rPr>
                        <a:t>- Simona Paulíková, paulikova@smscr.cz</a:t>
                      </a:r>
                      <a:endParaRPr lang="cs-CZ" sz="800" b="0" i="0" u="none" strike="noStrike" dirty="0">
                        <a:solidFill>
                          <a:srgbClr val="000000"/>
                        </a:solidFill>
                        <a:effectLst/>
                        <a:latin typeface="Calibri" panose="020F0502020204030204" pitchFamily="34" charset="0"/>
                      </a:endParaRPr>
                    </a:p>
                  </a:txBody>
                  <a:tcPr marL="6858" marR="6858" marT="6858" marB="0" anchor="ctr"/>
                </a:tc>
                <a:extLst>
                  <a:ext uri="{0D108BD9-81ED-4DB2-BD59-A6C34878D82A}">
                    <a16:rowId xmlns:a16="http://schemas.microsoft.com/office/drawing/2014/main" val="4027326030"/>
                  </a:ext>
                </a:extLst>
              </a:tr>
              <a:tr h="138401">
                <a:tc>
                  <a:txBody>
                    <a:bodyPr/>
                    <a:lstStyle/>
                    <a:p>
                      <a:pPr algn="ctr" fontAlgn="ctr"/>
                      <a:r>
                        <a:rPr lang="cs-CZ" sz="800" u="none" strike="noStrike" dirty="0">
                          <a:effectLst/>
                        </a:rPr>
                        <a:t>15.10.2020</a:t>
                      </a:r>
                      <a:endParaRPr lang="cs-CZ" sz="800" b="0" i="0" u="none" strike="noStrike" dirty="0">
                        <a:solidFill>
                          <a:srgbClr val="000000"/>
                        </a:solidFill>
                        <a:effectLst/>
                        <a:latin typeface="Calibri" panose="020F0502020204030204" pitchFamily="34" charset="0"/>
                      </a:endParaRPr>
                    </a:p>
                  </a:txBody>
                  <a:tcPr marL="6858" marR="6858" marT="6858" marB="0" anchor="ctr"/>
                </a:tc>
                <a:tc>
                  <a:txBody>
                    <a:bodyPr/>
                    <a:lstStyle/>
                    <a:p>
                      <a:pPr algn="ctr" fontAlgn="b"/>
                      <a:r>
                        <a:rPr lang="cs-CZ" sz="800" u="none" strike="noStrike" dirty="0">
                          <a:effectLst/>
                        </a:rPr>
                        <a:t>čt</a:t>
                      </a:r>
                      <a:endParaRPr lang="cs-CZ" sz="800" b="0"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3705457774"/>
                  </a:ext>
                </a:extLst>
              </a:tr>
              <a:tr h="138401">
                <a:tc>
                  <a:txBody>
                    <a:bodyPr/>
                    <a:lstStyle/>
                    <a:p>
                      <a:pPr algn="ctr" fontAlgn="ctr"/>
                      <a:r>
                        <a:rPr lang="cs-CZ" sz="800" u="none" strike="noStrike" dirty="0">
                          <a:effectLst/>
                        </a:rPr>
                        <a:t>16.10.2020</a:t>
                      </a:r>
                      <a:endParaRPr lang="cs-CZ" sz="800" b="0" i="0" u="none" strike="noStrike" dirty="0">
                        <a:solidFill>
                          <a:srgbClr val="000000"/>
                        </a:solidFill>
                        <a:effectLst/>
                        <a:latin typeface="Calibri" panose="020F0502020204030204" pitchFamily="34" charset="0"/>
                      </a:endParaRPr>
                    </a:p>
                  </a:txBody>
                  <a:tcPr marL="6858" marR="6858" marT="6858" marB="0" anchor="ctr"/>
                </a:tc>
                <a:tc>
                  <a:txBody>
                    <a:bodyPr/>
                    <a:lstStyle/>
                    <a:p>
                      <a:pPr algn="ctr" fontAlgn="b"/>
                      <a:r>
                        <a:rPr lang="cs-CZ" sz="800" u="none" strike="noStrike" dirty="0">
                          <a:effectLst/>
                        </a:rPr>
                        <a:t>pá</a:t>
                      </a:r>
                      <a:endParaRPr lang="cs-CZ" sz="800" b="0"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3346348118"/>
                  </a:ext>
                </a:extLst>
              </a:tr>
              <a:tr h="138401">
                <a:tc>
                  <a:txBody>
                    <a:bodyPr/>
                    <a:lstStyle/>
                    <a:p>
                      <a:pPr algn="ctr" fontAlgn="ctr"/>
                      <a:r>
                        <a:rPr lang="cs-CZ" sz="1600" b="1" u="none" strike="noStrike" dirty="0">
                          <a:effectLst/>
                        </a:rPr>
                        <a:t>30.11.2020</a:t>
                      </a:r>
                      <a:endParaRPr lang="cs-CZ" sz="1600" b="1" i="0" u="none" strike="noStrike" dirty="0">
                        <a:solidFill>
                          <a:srgbClr val="000000"/>
                        </a:solidFill>
                        <a:effectLst/>
                        <a:latin typeface="Calibri" panose="020F0502020204030204" pitchFamily="34" charset="0"/>
                      </a:endParaRPr>
                    </a:p>
                  </a:txBody>
                  <a:tcPr marL="6858" marR="6858" marT="6858" marB="0" anchor="ctr"/>
                </a:tc>
                <a:tc>
                  <a:txBody>
                    <a:bodyPr/>
                    <a:lstStyle/>
                    <a:p>
                      <a:pPr algn="ctr" fontAlgn="b"/>
                      <a:r>
                        <a:rPr lang="cs-CZ" sz="1600" b="1" u="none" strike="noStrike" dirty="0">
                          <a:effectLst/>
                        </a:rPr>
                        <a:t>po</a:t>
                      </a:r>
                      <a:endParaRPr lang="cs-CZ" sz="1600" b="1" i="0" u="none" strike="noStrike" dirty="0">
                        <a:solidFill>
                          <a:srgbClr val="000000"/>
                        </a:solidFill>
                        <a:effectLst/>
                        <a:latin typeface="Calibri" panose="020F0502020204030204" pitchFamily="34" charset="0"/>
                      </a:endParaRPr>
                    </a:p>
                  </a:txBody>
                  <a:tcPr marL="6858" marR="6858" marT="6858" marB="0" anchor="b"/>
                </a:tc>
                <a:tc rowSpan="3">
                  <a:txBody>
                    <a:bodyPr/>
                    <a:lstStyle/>
                    <a:p>
                      <a:pPr algn="ctr" fontAlgn="ctr"/>
                      <a:r>
                        <a:rPr lang="cs-CZ" sz="1600" b="1" u="none" strike="noStrike" dirty="0">
                          <a:effectLst/>
                        </a:rPr>
                        <a:t>Vysočina</a:t>
                      </a:r>
                      <a:endParaRPr lang="cs-CZ" sz="1600" b="1"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1600" b="1" u="none" strike="noStrike" dirty="0">
                          <a:effectLst/>
                        </a:rPr>
                        <a:t>Havlíčkův Brod</a:t>
                      </a:r>
                      <a:endParaRPr lang="cs-CZ" sz="1600" b="1" i="0" u="none" strike="noStrike" dirty="0">
                        <a:solidFill>
                          <a:srgbClr val="000000"/>
                        </a:solidFill>
                        <a:effectLst/>
                        <a:latin typeface="Calibri" panose="020F0502020204030204" pitchFamily="34" charset="0"/>
                      </a:endParaRPr>
                    </a:p>
                  </a:txBody>
                  <a:tcPr marL="6858" marR="6858" marT="6858" marB="0" anchor="ctr"/>
                </a:tc>
                <a:tc rowSpan="3">
                  <a:txBody>
                    <a:bodyPr/>
                    <a:lstStyle/>
                    <a:p>
                      <a:pPr algn="ctr" fontAlgn="ctr"/>
                      <a:r>
                        <a:rPr lang="cs-CZ" sz="800" u="none" strike="noStrike" dirty="0">
                          <a:effectLst/>
                        </a:rPr>
                        <a:t> Zajišťuje regionální koordinátorka</a:t>
                      </a:r>
                    </a:p>
                    <a:p>
                      <a:pPr algn="ctr" fontAlgn="ctr"/>
                      <a:r>
                        <a:rPr lang="cs-CZ" sz="800" u="none" strike="noStrike" dirty="0">
                          <a:effectLst/>
                        </a:rPr>
                        <a:t> - Simona Paulíková, paulikova@smscr.cz</a:t>
                      </a:r>
                      <a:endParaRPr lang="cs-CZ" sz="800" b="0" i="0" u="none" strike="noStrike" dirty="0">
                        <a:solidFill>
                          <a:srgbClr val="000000"/>
                        </a:solidFill>
                        <a:effectLst/>
                        <a:latin typeface="Calibri" panose="020F0502020204030204" pitchFamily="34" charset="0"/>
                      </a:endParaRPr>
                    </a:p>
                  </a:txBody>
                  <a:tcPr marL="6858" marR="6858" marT="6858" marB="0" anchor="ctr"/>
                </a:tc>
                <a:extLst>
                  <a:ext uri="{0D108BD9-81ED-4DB2-BD59-A6C34878D82A}">
                    <a16:rowId xmlns:a16="http://schemas.microsoft.com/office/drawing/2014/main" val="3816395402"/>
                  </a:ext>
                </a:extLst>
              </a:tr>
              <a:tr h="138401">
                <a:tc>
                  <a:txBody>
                    <a:bodyPr/>
                    <a:lstStyle/>
                    <a:p>
                      <a:pPr algn="ctr" fontAlgn="ctr"/>
                      <a:r>
                        <a:rPr lang="cs-CZ" sz="1600" b="1" u="none" strike="noStrike" dirty="0">
                          <a:effectLst/>
                        </a:rPr>
                        <a:t>10.12.2020</a:t>
                      </a:r>
                      <a:endParaRPr lang="cs-CZ" sz="1600" b="1" i="0" u="none" strike="noStrike" dirty="0">
                        <a:solidFill>
                          <a:srgbClr val="000000"/>
                        </a:solidFill>
                        <a:effectLst/>
                        <a:latin typeface="Calibri" panose="020F0502020204030204" pitchFamily="34" charset="0"/>
                      </a:endParaRPr>
                    </a:p>
                  </a:txBody>
                  <a:tcPr marL="6858" marR="6858" marT="6858" marB="0" anchor="ctr"/>
                </a:tc>
                <a:tc>
                  <a:txBody>
                    <a:bodyPr/>
                    <a:lstStyle/>
                    <a:p>
                      <a:pPr algn="ctr" fontAlgn="b"/>
                      <a:r>
                        <a:rPr lang="cs-CZ" sz="1600" b="1" u="none" strike="noStrike" dirty="0">
                          <a:effectLst/>
                        </a:rPr>
                        <a:t>čt</a:t>
                      </a:r>
                      <a:endParaRPr lang="cs-CZ" sz="1600" b="1"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907024552"/>
                  </a:ext>
                </a:extLst>
              </a:tr>
              <a:tr h="138401">
                <a:tc>
                  <a:txBody>
                    <a:bodyPr/>
                    <a:lstStyle/>
                    <a:p>
                      <a:pPr algn="ctr" fontAlgn="ctr"/>
                      <a:r>
                        <a:rPr lang="cs-CZ" sz="1600" b="1" u="none" strike="noStrike" dirty="0">
                          <a:effectLst/>
                        </a:rPr>
                        <a:t>11.12.2020</a:t>
                      </a:r>
                      <a:endParaRPr lang="cs-CZ" sz="1600" b="1" i="0" u="none" strike="noStrike" dirty="0">
                        <a:solidFill>
                          <a:srgbClr val="000000"/>
                        </a:solidFill>
                        <a:effectLst/>
                        <a:latin typeface="Calibri" panose="020F0502020204030204" pitchFamily="34" charset="0"/>
                      </a:endParaRPr>
                    </a:p>
                  </a:txBody>
                  <a:tcPr marL="6858" marR="6858" marT="6858" marB="0" anchor="ctr"/>
                </a:tc>
                <a:tc>
                  <a:txBody>
                    <a:bodyPr/>
                    <a:lstStyle/>
                    <a:p>
                      <a:pPr algn="ctr" fontAlgn="b"/>
                      <a:r>
                        <a:rPr lang="cs-CZ" sz="1600" b="1" u="none" strike="noStrike" dirty="0">
                          <a:effectLst/>
                        </a:rPr>
                        <a:t>pá</a:t>
                      </a:r>
                      <a:endParaRPr lang="cs-CZ" sz="1600" b="1" i="0" u="none" strike="noStrike" dirty="0">
                        <a:solidFill>
                          <a:srgbClr val="000000"/>
                        </a:solidFill>
                        <a:effectLst/>
                        <a:latin typeface="Calibri" panose="020F0502020204030204" pitchFamily="34" charset="0"/>
                      </a:endParaRPr>
                    </a:p>
                  </a:txBody>
                  <a:tcPr marL="6858" marR="6858" marT="6858" marB="0" anchor="b"/>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3074600021"/>
                  </a:ext>
                </a:extLst>
              </a:tr>
            </a:tbl>
          </a:graphicData>
        </a:graphic>
      </p:graphicFrame>
    </p:spTree>
    <p:extLst>
      <p:ext uri="{BB962C8B-B14F-4D97-AF65-F5344CB8AC3E}">
        <p14:creationId xmlns:p14="http://schemas.microsoft.com/office/powerpoint/2010/main" val="222475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podklad.jpg">
            <a:extLst>
              <a:ext uri="{FF2B5EF4-FFF2-40B4-BE49-F238E27FC236}">
                <a16:creationId xmlns:a16="http://schemas.microsoft.com/office/drawing/2014/main" id="{1A4B33A8-2A30-4808-8290-E64739D4C7C1}"/>
              </a:ext>
            </a:extLst>
          </p:cNvPr>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Nadpis 2">
            <a:extLst>
              <a:ext uri="{FF2B5EF4-FFF2-40B4-BE49-F238E27FC236}">
                <a16:creationId xmlns:a16="http://schemas.microsoft.com/office/drawing/2014/main" id="{D6DC15D1-F30C-44D6-A64F-717708351A78}"/>
              </a:ext>
            </a:extLst>
          </p:cNvPr>
          <p:cNvSpPr>
            <a:spLocks noGrp="1"/>
          </p:cNvSpPr>
          <p:nvPr>
            <p:ph type="title"/>
          </p:nvPr>
        </p:nvSpPr>
        <p:spPr>
          <a:xfrm>
            <a:off x="827584" y="332656"/>
            <a:ext cx="6048672" cy="576064"/>
          </a:xfrm>
        </p:spPr>
        <p:txBody>
          <a:bodyPr/>
          <a:lstStyle/>
          <a:p>
            <a:pPr algn="l"/>
            <a:r>
              <a:rPr lang="cs-CZ" sz="2800" b="1" u="sng" dirty="0"/>
              <a:t>Autorská práva jednoduše</a:t>
            </a:r>
          </a:p>
        </p:txBody>
      </p:sp>
      <p:sp>
        <p:nvSpPr>
          <p:cNvPr id="6" name="Zástupný symbol pro obsah 1">
            <a:extLst>
              <a:ext uri="{FF2B5EF4-FFF2-40B4-BE49-F238E27FC236}">
                <a16:creationId xmlns:a16="http://schemas.microsoft.com/office/drawing/2014/main" id="{C99EAE5F-E7E0-481E-8B19-847DA0F4E566}"/>
              </a:ext>
            </a:extLst>
          </p:cNvPr>
          <p:cNvSpPr>
            <a:spLocks noGrp="1"/>
          </p:cNvSpPr>
          <p:nvPr>
            <p:ph idx="1"/>
          </p:nvPr>
        </p:nvSpPr>
        <p:spPr>
          <a:xfrm>
            <a:off x="827584" y="1052736"/>
            <a:ext cx="7632848" cy="4320480"/>
          </a:xfrm>
        </p:spPr>
        <p:txBody>
          <a:bodyPr/>
          <a:lstStyle/>
          <a:p>
            <a:pPr marL="0" indent="0">
              <a:buNone/>
            </a:pPr>
            <a:r>
              <a:rPr lang="de-DE" sz="1600" b="1" dirty="0">
                <a:hlinkClick r:id="rId4"/>
              </a:rPr>
              <a:t>autorskaprava@sms-sluzby.cz</a:t>
            </a:r>
            <a:endParaRPr lang="cs-CZ" sz="1600" b="1" dirty="0"/>
          </a:p>
          <a:p>
            <a:pPr>
              <a:buFont typeface="Wingdings" panose="05000000000000000000" pitchFamily="2" charset="2"/>
              <a:buChar char="§"/>
            </a:pPr>
            <a:r>
              <a:rPr lang="cs-CZ" sz="2000" dirty="0"/>
              <a:t>Pro členské obce </a:t>
            </a:r>
            <a:r>
              <a:rPr lang="cs-CZ" sz="2000" b="1" dirty="0"/>
              <a:t>snadné (paušální) a finančně výhodnější vypořádání autorských práv vztahujících se k pořádání akcí s živou či reprodukovanou hudbou</a:t>
            </a:r>
          </a:p>
          <a:p>
            <a:pPr>
              <a:buFont typeface="Wingdings" panose="05000000000000000000" pitchFamily="2" charset="2"/>
              <a:buChar char="§"/>
            </a:pPr>
            <a:r>
              <a:rPr lang="cs-CZ" sz="2000" dirty="0"/>
              <a:t>Ceny za balíčky licencí se liší dle velikosti obce a počtu návštěvníků akce, kterou obec pořádá (do 300, respektive do 2000 návštěvníků). Například obec do pěti set obyvatel tak může získat balíček na pořádání sedmi malých akcí (do 300 návštěvníků) za 4 594 Kč. Pokud by chtěla pořádat více než sedm akcí ročně, může si přikoupit jednotlivé licence, a to už od 394 Kč (malá akce s reprodukovanou hudbou). </a:t>
            </a:r>
          </a:p>
          <a:p>
            <a:pPr>
              <a:buFont typeface="Wingdings" panose="05000000000000000000" pitchFamily="2" charset="2"/>
              <a:buChar char="§"/>
            </a:pPr>
            <a:r>
              <a:rPr lang="cs-CZ" sz="2000" b="1" dirty="0"/>
              <a:t>V případě, že balíček bude zakoupen do konce února, lze licence z něj uplatnit i zpětně na akce konané již od 1. 1. 2020. </a:t>
            </a:r>
          </a:p>
          <a:p>
            <a:pPr marL="446088" lvl="1" indent="-180975">
              <a:spcBef>
                <a:spcPts val="0"/>
              </a:spcBef>
              <a:buFont typeface="Arial" panose="020B0604020202020204" pitchFamily="34" charset="0"/>
              <a:buChar char="-"/>
            </a:pPr>
            <a:endParaRPr lang="cs-CZ" sz="1600" i="1" dirty="0"/>
          </a:p>
          <a:p>
            <a:pPr marL="265113" lvl="1" indent="0" algn="r">
              <a:spcBef>
                <a:spcPts val="0"/>
              </a:spcBef>
              <a:buNone/>
            </a:pPr>
            <a:endParaRPr lang="cs-CZ" sz="1600" b="1" dirty="0"/>
          </a:p>
          <a:p>
            <a:pPr marL="265113" lvl="1" indent="0" algn="r">
              <a:spcBef>
                <a:spcPts val="0"/>
              </a:spcBef>
              <a:buNone/>
            </a:pPr>
            <a:endParaRPr lang="cs-CZ" sz="1600" b="1" dirty="0"/>
          </a:p>
          <a:p>
            <a:pPr marL="265113" lvl="1" indent="0" algn="r">
              <a:spcBef>
                <a:spcPts val="0"/>
              </a:spcBef>
              <a:buNone/>
            </a:pPr>
            <a:endParaRPr lang="cs-CZ" sz="1600" b="1" dirty="0"/>
          </a:p>
          <a:p>
            <a:pPr marL="265113" lvl="1" indent="0" algn="r">
              <a:spcBef>
                <a:spcPts val="0"/>
              </a:spcBef>
              <a:buNone/>
            </a:pPr>
            <a:endParaRPr lang="cs-CZ" sz="1600" b="1" dirty="0"/>
          </a:p>
          <a:p>
            <a:pPr marL="265113" lvl="1" indent="0" algn="r">
              <a:spcBef>
                <a:spcPts val="0"/>
              </a:spcBef>
              <a:buNone/>
            </a:pPr>
            <a:endParaRPr lang="cs-CZ" sz="1600" b="1" dirty="0"/>
          </a:p>
          <a:p>
            <a:pPr marL="361950" indent="0">
              <a:spcBef>
                <a:spcPts val="0"/>
              </a:spcBef>
              <a:buNone/>
            </a:pPr>
            <a:endParaRPr lang="cs-CZ" sz="1600" dirty="0">
              <a:solidFill>
                <a:srgbClr val="0000FF"/>
              </a:solidFill>
            </a:endParaRPr>
          </a:p>
          <a:p>
            <a:pPr>
              <a:lnSpc>
                <a:spcPct val="150000"/>
              </a:lnSpc>
              <a:buNone/>
            </a:pPr>
            <a:endParaRPr lang="cs-CZ" sz="2000" dirty="0"/>
          </a:p>
          <a:p>
            <a:pPr marL="0" indent="0">
              <a:buNone/>
            </a:pPr>
            <a:endParaRPr lang="cs-CZ" dirty="0"/>
          </a:p>
          <a:p>
            <a:pPr marL="0" indent="0">
              <a:buNone/>
            </a:pPr>
            <a:endParaRPr lang="cs-CZ" dirty="0"/>
          </a:p>
          <a:p>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3020074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1">
            <a:extLst>
              <a:ext uri="{FF2B5EF4-FFF2-40B4-BE49-F238E27FC236}">
                <a16:creationId xmlns:a16="http://schemas.microsoft.com/office/drawing/2014/main" id="{C99EAE5F-E7E0-481E-8B19-847DA0F4E566}"/>
              </a:ext>
            </a:extLst>
          </p:cNvPr>
          <p:cNvSpPr>
            <a:spLocks noGrp="1"/>
          </p:cNvSpPr>
          <p:nvPr>
            <p:ph idx="1"/>
          </p:nvPr>
        </p:nvSpPr>
        <p:spPr>
          <a:xfrm>
            <a:off x="647564" y="4941168"/>
            <a:ext cx="7884876" cy="1296144"/>
          </a:xfrm>
        </p:spPr>
        <p:txBody>
          <a:bodyPr/>
          <a:lstStyle/>
          <a:p>
            <a:pPr marL="0" indent="0" algn="just">
              <a:buNone/>
            </a:pPr>
            <a:r>
              <a:rPr lang="cs-CZ" sz="1600" dirty="0"/>
              <a:t>Komplexní projekt „smart opatření“, jejichž záměrem je </a:t>
            </a:r>
            <a:r>
              <a:rPr lang="cs-CZ" sz="1600" b="1" dirty="0"/>
              <a:t>realizace energetických úspor              v obcích a městech nejen v oblastech energetického managementu, energetických služeb</a:t>
            </a:r>
            <a:r>
              <a:rPr lang="cs-CZ" sz="1600" dirty="0"/>
              <a:t>, podpory obnovitelných zdrojů energie (OZE) osazovaných na veřejných budovách, ale také podpory e-mobility s důrazem na rozvoj dobíjecí infrastruktury. </a:t>
            </a:r>
            <a:endParaRPr lang="cs-CZ" sz="1600" i="1" dirty="0"/>
          </a:p>
          <a:p>
            <a:pPr marL="265113" lvl="1" indent="0" algn="r">
              <a:spcBef>
                <a:spcPts val="0"/>
              </a:spcBef>
              <a:buNone/>
            </a:pPr>
            <a:endParaRPr lang="cs-CZ" sz="1600" b="1" dirty="0"/>
          </a:p>
          <a:p>
            <a:pPr marL="265113" lvl="1" indent="0" algn="r">
              <a:spcBef>
                <a:spcPts val="0"/>
              </a:spcBef>
              <a:buNone/>
            </a:pPr>
            <a:endParaRPr lang="cs-CZ" sz="1600" b="1" dirty="0"/>
          </a:p>
          <a:p>
            <a:pPr marL="265113" lvl="1" indent="0" algn="r">
              <a:spcBef>
                <a:spcPts val="0"/>
              </a:spcBef>
              <a:buNone/>
            </a:pPr>
            <a:endParaRPr lang="cs-CZ" sz="1600" b="1" dirty="0"/>
          </a:p>
          <a:p>
            <a:pPr marL="265113" lvl="1" indent="0" algn="r">
              <a:spcBef>
                <a:spcPts val="0"/>
              </a:spcBef>
              <a:buNone/>
            </a:pPr>
            <a:endParaRPr lang="cs-CZ" sz="1600" b="1" dirty="0"/>
          </a:p>
          <a:p>
            <a:pPr marL="265113" lvl="1" indent="0" algn="r">
              <a:spcBef>
                <a:spcPts val="0"/>
              </a:spcBef>
              <a:buNone/>
            </a:pPr>
            <a:endParaRPr lang="cs-CZ" sz="1600" b="1" dirty="0"/>
          </a:p>
          <a:p>
            <a:pPr marL="361950" indent="0">
              <a:spcBef>
                <a:spcPts val="0"/>
              </a:spcBef>
              <a:buNone/>
            </a:pPr>
            <a:endParaRPr lang="cs-CZ" sz="1600" dirty="0">
              <a:solidFill>
                <a:srgbClr val="0000FF"/>
              </a:solidFill>
            </a:endParaRPr>
          </a:p>
          <a:p>
            <a:pPr>
              <a:lnSpc>
                <a:spcPct val="150000"/>
              </a:lnSpc>
              <a:buNone/>
            </a:pPr>
            <a:endParaRPr lang="cs-CZ" sz="2000" dirty="0"/>
          </a:p>
          <a:p>
            <a:pPr marL="0" indent="0">
              <a:buNone/>
            </a:pPr>
            <a:endParaRPr lang="cs-CZ" dirty="0"/>
          </a:p>
          <a:p>
            <a:pPr marL="0" indent="0">
              <a:buNone/>
            </a:pPr>
            <a:endParaRPr lang="cs-CZ" dirty="0"/>
          </a:p>
          <a:p>
            <a:endParaRPr lang="cs-CZ" dirty="0"/>
          </a:p>
          <a:p>
            <a:pPr marL="0" indent="0">
              <a:buNone/>
            </a:pPr>
            <a:endParaRPr lang="cs-CZ" dirty="0"/>
          </a:p>
          <a:p>
            <a:pPr marL="0" indent="0">
              <a:buNone/>
            </a:pPr>
            <a:endParaRPr lang="cs-CZ" dirty="0"/>
          </a:p>
        </p:txBody>
      </p:sp>
      <p:pic>
        <p:nvPicPr>
          <p:cNvPr id="8" name="Obrázek 7">
            <a:extLst>
              <a:ext uri="{FF2B5EF4-FFF2-40B4-BE49-F238E27FC236}">
                <a16:creationId xmlns:a16="http://schemas.microsoft.com/office/drawing/2014/main" id="{29DA43AD-ABED-48CF-8C60-5A5DAB4A3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63"/>
            <a:ext cx="9144000" cy="4657725"/>
          </a:xfrm>
          <a:prstGeom prst="rect">
            <a:avLst/>
          </a:prstGeom>
        </p:spPr>
      </p:pic>
      <p:sp>
        <p:nvSpPr>
          <p:cNvPr id="13" name="Zástupný symbol pro obsah 1">
            <a:extLst>
              <a:ext uri="{FF2B5EF4-FFF2-40B4-BE49-F238E27FC236}">
                <a16:creationId xmlns:a16="http://schemas.microsoft.com/office/drawing/2014/main" id="{38E9CDB6-CB35-4DDC-94CC-2107BF22D6C5}"/>
              </a:ext>
            </a:extLst>
          </p:cNvPr>
          <p:cNvSpPr txBox="1">
            <a:spLocks/>
          </p:cNvSpPr>
          <p:nvPr/>
        </p:nvSpPr>
        <p:spPr bwMode="auto">
          <a:xfrm>
            <a:off x="647564" y="3927119"/>
            <a:ext cx="4176464"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cs-CZ" sz="1600" b="1" dirty="0">
                <a:solidFill>
                  <a:srgbClr val="0000FF"/>
                </a:solidFill>
              </a:rPr>
              <a:t>CHYTRÁ ŘEŠENÍ </a:t>
            </a:r>
          </a:p>
          <a:p>
            <a:pPr marL="0" indent="0">
              <a:buNone/>
            </a:pPr>
            <a:r>
              <a:rPr lang="cs-CZ" sz="1600" b="1" dirty="0">
                <a:solidFill>
                  <a:srgbClr val="0000FF"/>
                </a:solidFill>
              </a:rPr>
              <a:t>ve střednědobém výhledu</a:t>
            </a:r>
          </a:p>
          <a:p>
            <a:pPr marL="0" indent="0">
              <a:buFont typeface="Arial" charset="0"/>
              <a:buNone/>
            </a:pPr>
            <a:endParaRPr lang="cs-CZ" dirty="0"/>
          </a:p>
          <a:p>
            <a:pPr marL="0" indent="0">
              <a:buFont typeface="Arial" charset="0"/>
              <a:buNone/>
            </a:pPr>
            <a:endParaRPr lang="cs-CZ" dirty="0"/>
          </a:p>
          <a:p>
            <a:endParaRPr lang="cs-CZ" dirty="0"/>
          </a:p>
          <a:p>
            <a:pPr marL="0" indent="0">
              <a:buFont typeface="Arial" charset="0"/>
              <a:buNone/>
            </a:pPr>
            <a:endParaRPr lang="cs-CZ" dirty="0"/>
          </a:p>
          <a:p>
            <a:pPr marL="0" indent="0">
              <a:buFont typeface="Arial" charset="0"/>
              <a:buNone/>
            </a:pPr>
            <a:endParaRPr lang="cs-CZ" dirty="0"/>
          </a:p>
        </p:txBody>
      </p:sp>
    </p:spTree>
    <p:extLst>
      <p:ext uri="{BB962C8B-B14F-4D97-AF65-F5344CB8AC3E}">
        <p14:creationId xmlns:p14="http://schemas.microsoft.com/office/powerpoint/2010/main" val="2001895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F54AD2F-35DF-4231-A391-A6468111AD71}"/>
              </a:ext>
            </a:extLst>
          </p:cNvPr>
          <p:cNvSpPr/>
          <p:nvPr/>
        </p:nvSpPr>
        <p:spPr>
          <a:xfrm>
            <a:off x="683568" y="659308"/>
            <a:ext cx="7272808" cy="664797"/>
          </a:xfrm>
          <a:prstGeom prst="rect">
            <a:avLst/>
          </a:prstGeom>
        </p:spPr>
        <p:txBody>
          <a:bodyPr wrap="square">
            <a:spAutoFit/>
          </a:bodyPr>
          <a:lstStyle/>
          <a:p>
            <a:pPr>
              <a:lnSpc>
                <a:spcPct val="107000"/>
              </a:lnSpc>
              <a:spcAft>
                <a:spcPts val="800"/>
              </a:spcAft>
            </a:pPr>
            <a:r>
              <a:rPr lang="cs-CZ"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Navštivte stránku </a:t>
            </a:r>
            <a:r>
              <a:rPr lang="cs-CZ" u="sng" dirty="0">
                <a:solidFill>
                  <a:srgbClr val="0000FF"/>
                </a:solidFill>
                <a:latin typeface="Helvetica" panose="020B0604020202020204" pitchFamily="34" charset="0"/>
                <a:ea typeface="Times New Roman" panose="02020603050405020304" pitchFamily="18" charset="0"/>
                <a:cs typeface="Times New Roman" panose="02020603050405020304" pitchFamily="18" charset="0"/>
                <a:hlinkClick r:id="rId3"/>
              </a:rPr>
              <a:t>www.obec2030.cz</a:t>
            </a:r>
            <a:r>
              <a:rPr lang="cs-CZ"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zaregistrujte se do klubu moderních obcí a posuňte se do světa chytrých řešení ještě dnes!</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CC04D084-5813-441A-802C-7A4667720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1499380"/>
            <a:ext cx="8136904" cy="4692015"/>
          </a:xfrm>
          <a:prstGeom prst="rect">
            <a:avLst/>
          </a:prstGeom>
        </p:spPr>
      </p:pic>
    </p:spTree>
    <p:extLst>
      <p:ext uri="{BB962C8B-B14F-4D97-AF65-F5344CB8AC3E}">
        <p14:creationId xmlns:p14="http://schemas.microsoft.com/office/powerpoint/2010/main" val="171393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35FEE96-272C-4DC5-97F1-69161E83D4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983" y="156107"/>
            <a:ext cx="3219897" cy="1704190"/>
          </a:xfrm>
          <a:prstGeom prst="rect">
            <a:avLst/>
          </a:prstGeom>
        </p:spPr>
      </p:pic>
      <p:sp>
        <p:nvSpPr>
          <p:cNvPr id="2" name="Zástupný symbol pro obsah 1"/>
          <p:cNvSpPr>
            <a:spLocks noGrp="1"/>
          </p:cNvSpPr>
          <p:nvPr>
            <p:ph idx="1"/>
          </p:nvPr>
        </p:nvSpPr>
        <p:spPr>
          <a:xfrm>
            <a:off x="2069973" y="1332443"/>
            <a:ext cx="4896545" cy="854898"/>
          </a:xfrm>
        </p:spPr>
        <p:txBody>
          <a:bodyPr/>
          <a:lstStyle/>
          <a:p>
            <a:pPr marL="0" indent="0" algn="ctr">
              <a:buNone/>
            </a:pPr>
            <a:r>
              <a:rPr lang="cs-CZ" sz="1600" dirty="0"/>
              <a:t>Vznik v roce 2008,  transformace na spolek 2019.</a:t>
            </a:r>
          </a:p>
          <a:p>
            <a:pPr marL="0" lvl="1" indent="0" algn="ctr">
              <a:buNone/>
            </a:pPr>
            <a:r>
              <a:rPr lang="cs-CZ" sz="1600" dirty="0">
                <a:solidFill>
                  <a:schemeClr val="accent3">
                    <a:lumMod val="50000"/>
                  </a:schemeClr>
                </a:solidFill>
              </a:rPr>
              <a:t>Nevládní apolitická organizace s celostátní působností</a:t>
            </a:r>
            <a:r>
              <a:rPr lang="cs-CZ" sz="1600" dirty="0"/>
              <a:t>, která </a:t>
            </a:r>
            <a:r>
              <a:rPr lang="cs-CZ" sz="1600" b="1" dirty="0"/>
              <a:t>sdružuje a hájí zájmy obcí a měst v ČR.</a:t>
            </a:r>
          </a:p>
          <a:p>
            <a:pPr lvl="1"/>
            <a:endParaRPr lang="cs-CZ" sz="2000" dirty="0"/>
          </a:p>
          <a:p>
            <a:pPr lvl="1"/>
            <a:endParaRPr lang="cs-CZ" sz="2000" dirty="0"/>
          </a:p>
          <a:p>
            <a:endParaRPr lang="cs-CZ" dirty="0"/>
          </a:p>
          <a:p>
            <a:endParaRPr lang="cs-CZ" dirty="0"/>
          </a:p>
          <a:p>
            <a:pPr marL="0" indent="0">
              <a:buNone/>
            </a:pPr>
            <a:endParaRPr lang="cs-CZ" dirty="0"/>
          </a:p>
          <a:p>
            <a:pPr marL="0" indent="0">
              <a:buNone/>
            </a:pPr>
            <a:endParaRPr lang="cs-CZ" dirty="0"/>
          </a:p>
        </p:txBody>
      </p:sp>
      <p:sp>
        <p:nvSpPr>
          <p:cNvPr id="9" name="Zástupný symbol pro obsah 1">
            <a:extLst>
              <a:ext uri="{FF2B5EF4-FFF2-40B4-BE49-F238E27FC236}">
                <a16:creationId xmlns:a16="http://schemas.microsoft.com/office/drawing/2014/main" id="{89D1347D-947B-464C-B121-59897559C4C1}"/>
              </a:ext>
            </a:extLst>
          </p:cNvPr>
          <p:cNvSpPr txBox="1">
            <a:spLocks/>
          </p:cNvSpPr>
          <p:nvPr/>
        </p:nvSpPr>
        <p:spPr bwMode="auto">
          <a:xfrm>
            <a:off x="1314266" y="2366389"/>
            <a:ext cx="6549578" cy="9765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cs-CZ" sz="2000" b="1" u="sng" dirty="0">
                <a:solidFill>
                  <a:schemeClr val="accent3">
                    <a:lumMod val="50000"/>
                  </a:schemeClr>
                </a:solidFill>
              </a:rPr>
              <a:t>Členská základna</a:t>
            </a:r>
            <a:endParaRPr lang="cs-CZ" sz="2000" u="sng" dirty="0">
              <a:solidFill>
                <a:schemeClr val="accent3">
                  <a:lumMod val="50000"/>
                </a:schemeClr>
              </a:solidFill>
            </a:endParaRPr>
          </a:p>
          <a:p>
            <a:pPr marL="0" lvl="1" indent="0" algn="ctr">
              <a:buNone/>
            </a:pPr>
            <a:r>
              <a:rPr lang="cs-CZ" sz="1600" b="1" dirty="0">
                <a:solidFill>
                  <a:schemeClr val="accent3">
                    <a:lumMod val="50000"/>
                  </a:schemeClr>
                </a:solidFill>
              </a:rPr>
              <a:t>Téměř 1 900 </a:t>
            </a:r>
            <a:r>
              <a:rPr lang="cs-CZ" sz="1600" dirty="0">
                <a:solidFill>
                  <a:schemeClr val="accent3">
                    <a:lumMod val="50000"/>
                  </a:schemeClr>
                </a:solidFill>
              </a:rPr>
              <a:t>obcí a měst</a:t>
            </a:r>
            <a:r>
              <a:rPr lang="cs-CZ" sz="1600" dirty="0"/>
              <a:t>, včetně městských částí Hlavního města Prahy,</a:t>
            </a:r>
          </a:p>
          <a:p>
            <a:pPr marL="0" lvl="1" indent="0" algn="ctr">
              <a:spcBef>
                <a:spcPts val="0"/>
              </a:spcBef>
              <a:buNone/>
            </a:pPr>
            <a:r>
              <a:rPr lang="cs-CZ" sz="1600" dirty="0"/>
              <a:t>15 neziskových organizací (mikroregiony).</a:t>
            </a:r>
            <a:endParaRPr lang="cs-CZ" sz="2000" dirty="0"/>
          </a:p>
          <a:p>
            <a:pPr lvl="1" algn="ctr"/>
            <a:endParaRPr lang="cs-CZ" sz="2000" dirty="0"/>
          </a:p>
          <a:p>
            <a:pPr lvl="1" algn="ctr"/>
            <a:endParaRPr lang="cs-CZ" sz="2000" dirty="0"/>
          </a:p>
          <a:p>
            <a:pPr algn="ctr"/>
            <a:endParaRPr lang="cs-CZ" dirty="0"/>
          </a:p>
          <a:p>
            <a:pPr marL="0" indent="0" algn="ctr">
              <a:buNone/>
            </a:pPr>
            <a:endParaRPr lang="cs-CZ" dirty="0"/>
          </a:p>
          <a:p>
            <a:pPr marL="0" indent="0" algn="ctr">
              <a:buFont typeface="Arial" charset="0"/>
              <a:buNone/>
            </a:pPr>
            <a:endParaRPr lang="cs-CZ" dirty="0"/>
          </a:p>
          <a:p>
            <a:pPr marL="0" indent="0" algn="ctr">
              <a:buFont typeface="Arial" charset="0"/>
              <a:buNone/>
            </a:pPr>
            <a:endParaRPr lang="cs-CZ" dirty="0"/>
          </a:p>
        </p:txBody>
      </p:sp>
      <p:sp>
        <p:nvSpPr>
          <p:cNvPr id="10" name="Zástupný symbol pro obsah 1">
            <a:extLst>
              <a:ext uri="{FF2B5EF4-FFF2-40B4-BE49-F238E27FC236}">
                <a16:creationId xmlns:a16="http://schemas.microsoft.com/office/drawing/2014/main" id="{7AB7B626-3BEB-4ED5-A47F-D0121B90A4B2}"/>
              </a:ext>
            </a:extLst>
          </p:cNvPr>
          <p:cNvSpPr txBox="1">
            <a:spLocks/>
          </p:cNvSpPr>
          <p:nvPr/>
        </p:nvSpPr>
        <p:spPr bwMode="auto">
          <a:xfrm>
            <a:off x="830734" y="3415600"/>
            <a:ext cx="7516642" cy="17780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cs-CZ" sz="2000" b="1" u="sng" dirty="0"/>
              <a:t>Předsednictvo</a:t>
            </a:r>
            <a:r>
              <a:rPr lang="cs-CZ" sz="2000" b="1" dirty="0"/>
              <a:t> </a:t>
            </a:r>
            <a:endParaRPr lang="cs-CZ" sz="2000" dirty="0"/>
          </a:p>
          <a:p>
            <a:pPr marL="0" lvl="1" indent="0" algn="ctr">
              <a:buNone/>
            </a:pPr>
            <a:r>
              <a:rPr lang="cs-CZ" sz="1500" b="1" dirty="0"/>
              <a:t>JUDr. Stanislav Polčák </a:t>
            </a:r>
            <a:r>
              <a:rPr lang="cs-CZ" sz="1500" i="1" dirty="0"/>
              <a:t>(europoslanec</a:t>
            </a:r>
            <a:r>
              <a:rPr lang="cs-CZ" sz="1500" dirty="0"/>
              <a:t>), </a:t>
            </a:r>
            <a:r>
              <a:rPr lang="cs-CZ" sz="1500" b="1" dirty="0"/>
              <a:t>Ing. Mgr. Jan Sedláček </a:t>
            </a:r>
            <a:r>
              <a:rPr lang="cs-CZ" sz="1500" i="1" dirty="0"/>
              <a:t>(starosta Křižánky), </a:t>
            </a:r>
          </a:p>
          <a:p>
            <a:pPr marL="0" lvl="1" indent="0" algn="ctr">
              <a:spcBef>
                <a:spcPts val="0"/>
              </a:spcBef>
              <a:buNone/>
            </a:pPr>
            <a:r>
              <a:rPr lang="cs-CZ" sz="1500" dirty="0"/>
              <a:t>Ing. Radim Sršeň, Ph.D. </a:t>
            </a:r>
            <a:r>
              <a:rPr lang="cs-CZ" sz="1500" i="1" dirty="0"/>
              <a:t>(starosta Dolní Studénky), </a:t>
            </a:r>
            <a:r>
              <a:rPr lang="cs-CZ" sz="1500" b="1" dirty="0"/>
              <a:t>Dagmar Vaňková </a:t>
            </a:r>
            <a:r>
              <a:rPr lang="cs-CZ" sz="1500" i="1" dirty="0"/>
              <a:t>(starostka Jeřišno),</a:t>
            </a:r>
          </a:p>
          <a:p>
            <a:pPr marL="0" lvl="1" indent="0" algn="ctr">
              <a:buNone/>
            </a:pPr>
            <a:r>
              <a:rPr lang="cs-CZ" sz="1500" dirty="0"/>
              <a:t>Ing. Věra Kovářová </a:t>
            </a:r>
            <a:r>
              <a:rPr lang="cs-CZ" sz="1500" i="1" dirty="0"/>
              <a:t>(poslankyně Poslanecké sněmovny Parlamentu ČR),</a:t>
            </a:r>
          </a:p>
          <a:p>
            <a:pPr marL="0" lvl="1" indent="0" algn="ctr">
              <a:buNone/>
            </a:pPr>
            <a:r>
              <a:rPr lang="cs-CZ" sz="1500" dirty="0"/>
              <a:t>Mgr. Oldřich Vávra </a:t>
            </a:r>
            <a:r>
              <a:rPr lang="cs-CZ" sz="1500" i="1" dirty="0"/>
              <a:t>(starosta Tupesy</a:t>
            </a:r>
            <a:r>
              <a:rPr lang="cs-CZ" sz="1500" dirty="0"/>
              <a:t>), Mgr. Radek Brázda </a:t>
            </a:r>
            <a:r>
              <a:rPr lang="cs-CZ" sz="1500" i="1" dirty="0"/>
              <a:t>(starosta Troubky),</a:t>
            </a:r>
          </a:p>
          <a:p>
            <a:pPr marL="0" lvl="1" indent="0" algn="ctr">
              <a:buNone/>
            </a:pPr>
            <a:r>
              <a:rPr lang="cs-CZ" sz="1500" dirty="0"/>
              <a:t>Petr Halada </a:t>
            </a:r>
            <a:r>
              <a:rPr lang="cs-CZ" sz="1500" i="1" dirty="0"/>
              <a:t>(starosta Kamýk nad Vltavou), </a:t>
            </a:r>
            <a:r>
              <a:rPr lang="cs-CZ" sz="1500" dirty="0"/>
              <a:t>Tomáš Dubský </a:t>
            </a:r>
            <a:r>
              <a:rPr lang="cs-CZ" sz="1500" i="1" dirty="0"/>
              <a:t>(starosta Vysočina).</a:t>
            </a:r>
          </a:p>
          <a:p>
            <a:pPr lvl="1"/>
            <a:endParaRPr lang="cs-CZ" sz="2000" dirty="0"/>
          </a:p>
          <a:p>
            <a:endParaRPr lang="cs-CZ" dirty="0"/>
          </a:p>
          <a:p>
            <a:pPr marL="0" indent="0">
              <a:buFont typeface="Arial" charset="0"/>
              <a:buNone/>
            </a:pPr>
            <a:endParaRPr lang="cs-CZ" dirty="0"/>
          </a:p>
        </p:txBody>
      </p:sp>
      <p:pic>
        <p:nvPicPr>
          <p:cNvPr id="11" name="Obrázek 10">
            <a:extLst>
              <a:ext uri="{FF2B5EF4-FFF2-40B4-BE49-F238E27FC236}">
                <a16:creationId xmlns:a16="http://schemas.microsoft.com/office/drawing/2014/main" id="{98CB0C99-09BF-479E-BE87-F6D8B1C9D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21" y="5255753"/>
            <a:ext cx="788673" cy="1213343"/>
          </a:xfrm>
          <a:prstGeom prst="rect">
            <a:avLst/>
          </a:prstGeom>
        </p:spPr>
      </p:pic>
      <p:pic>
        <p:nvPicPr>
          <p:cNvPr id="13" name="Obrázek 12">
            <a:extLst>
              <a:ext uri="{FF2B5EF4-FFF2-40B4-BE49-F238E27FC236}">
                <a16:creationId xmlns:a16="http://schemas.microsoft.com/office/drawing/2014/main" id="{68C0A063-3C2F-414D-A763-DC134F7D2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664" y="5255753"/>
            <a:ext cx="805916" cy="1198478"/>
          </a:xfrm>
          <a:prstGeom prst="rect">
            <a:avLst/>
          </a:prstGeom>
        </p:spPr>
      </p:pic>
      <p:pic>
        <p:nvPicPr>
          <p:cNvPr id="15" name="Obrázek 14">
            <a:extLst>
              <a:ext uri="{FF2B5EF4-FFF2-40B4-BE49-F238E27FC236}">
                <a16:creationId xmlns:a16="http://schemas.microsoft.com/office/drawing/2014/main" id="{EF7EDDFE-7CF0-4E7F-911C-105105E6B8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1580" y="5245840"/>
            <a:ext cx="788673" cy="1213344"/>
          </a:xfrm>
          <a:prstGeom prst="rect">
            <a:avLst/>
          </a:prstGeom>
        </p:spPr>
      </p:pic>
      <p:pic>
        <p:nvPicPr>
          <p:cNvPr id="17" name="Obrázek 16">
            <a:extLst>
              <a:ext uri="{FF2B5EF4-FFF2-40B4-BE49-F238E27FC236}">
                <a16:creationId xmlns:a16="http://schemas.microsoft.com/office/drawing/2014/main" id="{213EC6A1-51C5-45EE-8B1E-3483AF7316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2457" y="5236343"/>
            <a:ext cx="779011" cy="1198478"/>
          </a:xfrm>
          <a:prstGeom prst="rect">
            <a:avLst/>
          </a:prstGeom>
        </p:spPr>
      </p:pic>
      <p:pic>
        <p:nvPicPr>
          <p:cNvPr id="19" name="Obrázek 18">
            <a:extLst>
              <a:ext uri="{FF2B5EF4-FFF2-40B4-BE49-F238E27FC236}">
                <a16:creationId xmlns:a16="http://schemas.microsoft.com/office/drawing/2014/main" id="{2064A020-B321-4509-A9C3-B05ABB90F9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0479" y="5237172"/>
            <a:ext cx="788673" cy="1213342"/>
          </a:xfrm>
          <a:prstGeom prst="rect">
            <a:avLst/>
          </a:prstGeom>
        </p:spPr>
      </p:pic>
      <p:pic>
        <p:nvPicPr>
          <p:cNvPr id="21" name="Obrázek 20">
            <a:extLst>
              <a:ext uri="{FF2B5EF4-FFF2-40B4-BE49-F238E27FC236}">
                <a16:creationId xmlns:a16="http://schemas.microsoft.com/office/drawing/2014/main" id="{760C6945-4AF0-43F4-85FE-F2A738ACB2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0076" y="5245840"/>
            <a:ext cx="779011" cy="1198478"/>
          </a:xfrm>
          <a:prstGeom prst="rect">
            <a:avLst/>
          </a:prstGeom>
        </p:spPr>
      </p:pic>
      <p:pic>
        <p:nvPicPr>
          <p:cNvPr id="25" name="Obrázek 24">
            <a:extLst>
              <a:ext uri="{FF2B5EF4-FFF2-40B4-BE49-F238E27FC236}">
                <a16:creationId xmlns:a16="http://schemas.microsoft.com/office/drawing/2014/main" id="{B2D58953-FA89-417C-AB10-35702CC394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12692" y="5229200"/>
            <a:ext cx="851267" cy="1212764"/>
          </a:xfrm>
          <a:prstGeom prst="rect">
            <a:avLst/>
          </a:prstGeom>
        </p:spPr>
      </p:pic>
      <p:pic>
        <p:nvPicPr>
          <p:cNvPr id="27" name="Obrázek 26">
            <a:extLst>
              <a:ext uri="{FF2B5EF4-FFF2-40B4-BE49-F238E27FC236}">
                <a16:creationId xmlns:a16="http://schemas.microsoft.com/office/drawing/2014/main" id="{DA0334DE-EB8D-4E6D-BEA0-7A711E6A5F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2970" y="5233455"/>
            <a:ext cx="793504" cy="1220776"/>
          </a:xfrm>
          <a:prstGeom prst="rect">
            <a:avLst/>
          </a:prstGeom>
        </p:spPr>
      </p:pic>
      <p:pic>
        <p:nvPicPr>
          <p:cNvPr id="29" name="Obrázek 28">
            <a:extLst>
              <a:ext uri="{FF2B5EF4-FFF2-40B4-BE49-F238E27FC236}">
                <a16:creationId xmlns:a16="http://schemas.microsoft.com/office/drawing/2014/main" id="{871C4633-4BA7-4550-A233-BF223C71FD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0241" y="5245840"/>
            <a:ext cx="783842" cy="1205911"/>
          </a:xfrm>
          <a:prstGeom prst="rect">
            <a:avLst/>
          </a:prstGeom>
        </p:spPr>
      </p:pic>
    </p:spTree>
    <p:extLst>
      <p:ext uri="{BB962C8B-B14F-4D97-AF65-F5344CB8AC3E}">
        <p14:creationId xmlns:p14="http://schemas.microsoft.com/office/powerpoint/2010/main" val="2871306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4" descr="podklad.jpg"/>
          <p:cNvPicPr>
            <a:picLocks noChangeAspect="1"/>
          </p:cNvPicPr>
          <p:nvPr/>
        </p:nvPicPr>
        <p:blipFill>
          <a:blip r:embed="rId3" cstate="print"/>
          <a:srcRect/>
          <a:stretch>
            <a:fillRect/>
          </a:stretch>
        </p:blipFill>
        <p:spPr bwMode="auto">
          <a:xfrm>
            <a:off x="-28857" y="0"/>
            <a:ext cx="9144000" cy="6858000"/>
          </a:xfrm>
          <a:prstGeom prst="rect">
            <a:avLst/>
          </a:prstGeom>
          <a:noFill/>
          <a:ln w="9525">
            <a:noFill/>
            <a:miter lim="800000"/>
            <a:headEnd/>
            <a:tailEnd/>
          </a:ln>
        </p:spPr>
      </p:pic>
      <p:sp>
        <p:nvSpPr>
          <p:cNvPr id="8" name="Nadpis 7">
            <a:extLst>
              <a:ext uri="{FF2B5EF4-FFF2-40B4-BE49-F238E27FC236}">
                <a16:creationId xmlns:a16="http://schemas.microsoft.com/office/drawing/2014/main" id="{0F8A0E38-C36D-4E84-84A5-9CCD208A78CA}"/>
              </a:ext>
            </a:extLst>
          </p:cNvPr>
          <p:cNvSpPr>
            <a:spLocks noGrp="1"/>
          </p:cNvSpPr>
          <p:nvPr>
            <p:ph type="title"/>
          </p:nvPr>
        </p:nvSpPr>
        <p:spPr>
          <a:xfrm>
            <a:off x="755576" y="455846"/>
            <a:ext cx="7344816" cy="1244962"/>
          </a:xfrm>
        </p:spPr>
        <p:txBody>
          <a:bodyPr/>
          <a:lstStyle/>
          <a:p>
            <a:pPr algn="l"/>
            <a:r>
              <a:rPr lang="cs-CZ" sz="3600" b="1" dirty="0"/>
              <a:t>Dopravní obslužnost v Kraji Vysočina – příspěvek na zabezpečení</a:t>
            </a:r>
            <a:endParaRPr lang="cs-CZ" sz="3600" dirty="0"/>
          </a:p>
        </p:txBody>
      </p:sp>
      <p:sp>
        <p:nvSpPr>
          <p:cNvPr id="9" name="Zástupný symbol pro obsah 8">
            <a:extLst>
              <a:ext uri="{FF2B5EF4-FFF2-40B4-BE49-F238E27FC236}">
                <a16:creationId xmlns:a16="http://schemas.microsoft.com/office/drawing/2014/main" id="{18902474-8BE6-4C8C-93D8-EAFA1D50178C}"/>
              </a:ext>
            </a:extLst>
          </p:cNvPr>
          <p:cNvSpPr>
            <a:spLocks noGrp="1"/>
          </p:cNvSpPr>
          <p:nvPr>
            <p:ph idx="1"/>
          </p:nvPr>
        </p:nvSpPr>
        <p:spPr>
          <a:xfrm>
            <a:off x="755576" y="1844824"/>
            <a:ext cx="7931224" cy="4281339"/>
          </a:xfrm>
        </p:spPr>
        <p:txBody>
          <a:bodyPr/>
          <a:lstStyle/>
          <a:p>
            <a:pPr marL="182563" indent="-182563">
              <a:buNone/>
            </a:pPr>
            <a:r>
              <a:rPr lang="cs-CZ" sz="2800" dirty="0"/>
              <a:t>1. RK-21-2018-16 Začlenění objednávky dopravní obslužnosti obcí pod objednávku Kraje Vysočina </a:t>
            </a:r>
          </a:p>
          <a:p>
            <a:pPr marL="182563" indent="-182563">
              <a:buNone/>
            </a:pPr>
            <a:r>
              <a:rPr lang="cs-CZ" sz="2800" dirty="0"/>
              <a:t>2. ZK-05-2018-61 Začlenění objednávky dopravní obslužnosti obcí pod objednávku Kraje Vysočina </a:t>
            </a:r>
          </a:p>
          <a:p>
            <a:pPr marL="182563" indent="-182563">
              <a:buNone/>
            </a:pPr>
            <a:r>
              <a:rPr lang="cs-CZ" sz="2800" b="1" u="sng" dirty="0">
                <a:solidFill>
                  <a:srgbClr val="0000FF"/>
                </a:solidFill>
              </a:rPr>
              <a:t>Dopis – s návrhy smluv: </a:t>
            </a:r>
          </a:p>
          <a:p>
            <a:pPr marL="514350" indent="-514350">
              <a:buAutoNum type="arabicPeriod"/>
            </a:pPr>
            <a:r>
              <a:rPr lang="cs-CZ" sz="2800" dirty="0">
                <a:solidFill>
                  <a:srgbClr val="0000FF"/>
                </a:solidFill>
              </a:rPr>
              <a:t>o spoluúčast obcí na financování veřejné dopravy ve výši 70 Kč za občana obce/rok. </a:t>
            </a:r>
          </a:p>
          <a:p>
            <a:pPr marL="514350" indent="-514350">
              <a:buAutoNum type="arabicPeriod"/>
            </a:pPr>
            <a:r>
              <a:rPr lang="cs-CZ" sz="2800" dirty="0">
                <a:solidFill>
                  <a:srgbClr val="0000FF"/>
                </a:solidFill>
              </a:rPr>
              <a:t>o zajištění spolufinancování dopravní obslužnosti Kraje Vysočina. </a:t>
            </a:r>
          </a:p>
        </p:txBody>
      </p:sp>
    </p:spTree>
    <p:extLst>
      <p:ext uri="{BB962C8B-B14F-4D97-AF65-F5344CB8AC3E}">
        <p14:creationId xmlns:p14="http://schemas.microsoft.com/office/powerpoint/2010/main" val="1798907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0F8A0E38-C36D-4E84-84A5-9CCD208A78CA}"/>
              </a:ext>
            </a:extLst>
          </p:cNvPr>
          <p:cNvSpPr>
            <a:spLocks noGrp="1"/>
          </p:cNvSpPr>
          <p:nvPr>
            <p:ph type="title"/>
          </p:nvPr>
        </p:nvSpPr>
        <p:spPr>
          <a:xfrm>
            <a:off x="755576" y="455846"/>
            <a:ext cx="7344816" cy="452874"/>
          </a:xfrm>
        </p:spPr>
        <p:txBody>
          <a:bodyPr/>
          <a:lstStyle/>
          <a:p>
            <a:pPr algn="l"/>
            <a:r>
              <a:rPr lang="cs-CZ" sz="2000" b="1" dirty="0"/>
              <a:t>Dopravní obslužnost v Kraji Vysočina – příspěvek na zabezpečení</a:t>
            </a:r>
            <a:endParaRPr lang="cs-CZ" sz="2000" dirty="0"/>
          </a:p>
        </p:txBody>
      </p:sp>
      <p:sp>
        <p:nvSpPr>
          <p:cNvPr id="9" name="Zástupný symbol pro obsah 8">
            <a:extLst>
              <a:ext uri="{FF2B5EF4-FFF2-40B4-BE49-F238E27FC236}">
                <a16:creationId xmlns:a16="http://schemas.microsoft.com/office/drawing/2014/main" id="{18902474-8BE6-4C8C-93D8-EAFA1D50178C}"/>
              </a:ext>
            </a:extLst>
          </p:cNvPr>
          <p:cNvSpPr>
            <a:spLocks noGrp="1"/>
          </p:cNvSpPr>
          <p:nvPr>
            <p:ph idx="1"/>
          </p:nvPr>
        </p:nvSpPr>
        <p:spPr>
          <a:xfrm>
            <a:off x="755576" y="908720"/>
            <a:ext cx="7931224" cy="5544616"/>
          </a:xfrm>
        </p:spPr>
        <p:txBody>
          <a:bodyPr/>
          <a:lstStyle/>
          <a:p>
            <a:r>
              <a:rPr lang="cs-CZ" sz="2400" dirty="0"/>
              <a:t>Od 15. 12. 2019 došlo </a:t>
            </a:r>
          </a:p>
          <a:p>
            <a:pPr marL="0" indent="0">
              <a:buNone/>
            </a:pPr>
            <a:r>
              <a:rPr lang="cs-CZ" sz="2400" dirty="0">
                <a:solidFill>
                  <a:srgbClr val="FF0000"/>
                </a:solidFill>
              </a:rPr>
              <a:t>- k provedení zásadní změny v drážní dopravě. </a:t>
            </a:r>
          </a:p>
          <a:p>
            <a:pPr marL="0" indent="0">
              <a:buNone/>
            </a:pPr>
            <a:r>
              <a:rPr lang="cs-CZ" sz="2400" dirty="0"/>
              <a:t>- v linkové dopravě se v současné době vychází ze stávajícího stavu, </a:t>
            </a:r>
            <a:r>
              <a:rPr lang="cs-CZ" sz="2400" dirty="0">
                <a:solidFill>
                  <a:srgbClr val="FF0000"/>
                </a:solidFill>
              </a:rPr>
              <a:t>postupně jsou připravovány změny, </a:t>
            </a:r>
            <a:r>
              <a:rPr lang="cs-CZ" sz="2400" dirty="0"/>
              <a:t>některé nejnaléhavější a dopravně nejpotřebnější již byly realizovány</a:t>
            </a:r>
          </a:p>
          <a:p>
            <a:r>
              <a:rPr lang="cs-CZ" sz="2000" dirty="0"/>
              <a:t>přínos zavedení jednotné jízdenky</a:t>
            </a:r>
          </a:p>
          <a:p>
            <a:pPr>
              <a:buFont typeface="Arial" panose="020B0604020202020204" pitchFamily="34" charset="0"/>
              <a:buChar char="•"/>
            </a:pPr>
            <a:r>
              <a:rPr lang="cs-CZ" sz="2000" dirty="0">
                <a:solidFill>
                  <a:srgbClr val="0000FF"/>
                </a:solidFill>
              </a:rPr>
              <a:t>ad 1) není zřejmé o jakou závaznou dopravní obslužnost jde (tzn. k smlouvám doložit jízdní řády)</a:t>
            </a:r>
          </a:p>
          <a:p>
            <a:pPr>
              <a:buFont typeface="Arial" panose="020B0604020202020204" pitchFamily="34" charset="0"/>
              <a:buChar char="•"/>
            </a:pPr>
            <a:r>
              <a:rPr lang="cs-CZ" sz="2000" dirty="0">
                <a:solidFill>
                  <a:srgbClr val="0000FF"/>
                </a:solidFill>
              </a:rPr>
              <a:t>ad2) není jasná cena kterou za spoje kraj vysoutěží </a:t>
            </a:r>
            <a:r>
              <a:rPr lang="cs-CZ" sz="1800" dirty="0">
                <a:solidFill>
                  <a:srgbClr val="0000FF"/>
                </a:solidFill>
              </a:rPr>
              <a:t>(pravděpodobně vyšší – nákup autobusů, navýšení ceny se ziskem atd.)</a:t>
            </a:r>
          </a:p>
          <a:p>
            <a:pPr>
              <a:buFont typeface="Arial" panose="020B0604020202020204" pitchFamily="34" charset="0"/>
              <a:buChar char="•"/>
            </a:pPr>
            <a:r>
              <a:rPr lang="cs-CZ" sz="2000" dirty="0">
                <a:solidFill>
                  <a:srgbClr val="0000FF"/>
                </a:solidFill>
              </a:rPr>
              <a:t> TERMÍN UZAVŘENÍ SMLOUVY NENÍ DÁN (včetně termínu od kdy by obce měly začít přispívat)</a:t>
            </a:r>
          </a:p>
          <a:p>
            <a:pPr>
              <a:buFont typeface="Arial" panose="020B0604020202020204" pitchFamily="34" charset="0"/>
              <a:buChar char="•"/>
            </a:pPr>
            <a:r>
              <a:rPr lang="cs-CZ" sz="2000" dirty="0">
                <a:solidFill>
                  <a:srgbClr val="0000FF"/>
                </a:solidFill>
              </a:rPr>
              <a:t>Záměr – uhradit krácení z POV.</a:t>
            </a:r>
          </a:p>
          <a:p>
            <a:endParaRPr lang="cs-CZ" sz="2000" dirty="0"/>
          </a:p>
        </p:txBody>
      </p:sp>
    </p:spTree>
    <p:extLst>
      <p:ext uri="{BB962C8B-B14F-4D97-AF65-F5344CB8AC3E}">
        <p14:creationId xmlns:p14="http://schemas.microsoft.com/office/powerpoint/2010/main" val="3540038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4" descr="podklad.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Nadpis 7">
            <a:extLst>
              <a:ext uri="{FF2B5EF4-FFF2-40B4-BE49-F238E27FC236}">
                <a16:creationId xmlns:a16="http://schemas.microsoft.com/office/drawing/2014/main" id="{0F8A0E38-C36D-4E84-84A5-9CCD208A78CA}"/>
              </a:ext>
            </a:extLst>
          </p:cNvPr>
          <p:cNvSpPr>
            <a:spLocks noGrp="1"/>
          </p:cNvSpPr>
          <p:nvPr>
            <p:ph type="title"/>
          </p:nvPr>
        </p:nvSpPr>
        <p:spPr>
          <a:xfrm>
            <a:off x="755576" y="455846"/>
            <a:ext cx="5760640" cy="1143000"/>
          </a:xfrm>
        </p:spPr>
        <p:txBody>
          <a:bodyPr/>
          <a:lstStyle/>
          <a:p>
            <a:pPr algn="l"/>
            <a:r>
              <a:rPr lang="cs-CZ" sz="3600" b="1" dirty="0"/>
              <a:t>JAK SE STÁT ČLENEM</a:t>
            </a:r>
          </a:p>
        </p:txBody>
      </p:sp>
      <p:sp>
        <p:nvSpPr>
          <p:cNvPr id="9" name="Zástupný symbol pro obsah 8">
            <a:extLst>
              <a:ext uri="{FF2B5EF4-FFF2-40B4-BE49-F238E27FC236}">
                <a16:creationId xmlns:a16="http://schemas.microsoft.com/office/drawing/2014/main" id="{18902474-8BE6-4C8C-93D8-EAFA1D50178C}"/>
              </a:ext>
            </a:extLst>
          </p:cNvPr>
          <p:cNvSpPr>
            <a:spLocks noGrp="1"/>
          </p:cNvSpPr>
          <p:nvPr>
            <p:ph idx="1"/>
          </p:nvPr>
        </p:nvSpPr>
        <p:spPr>
          <a:xfrm>
            <a:off x="755576" y="1600200"/>
            <a:ext cx="7931224" cy="4525963"/>
          </a:xfrm>
        </p:spPr>
        <p:txBody>
          <a:bodyPr/>
          <a:lstStyle/>
          <a:p>
            <a:r>
              <a:rPr lang="cs-CZ" sz="2800" dirty="0"/>
              <a:t>Přihláška</a:t>
            </a:r>
          </a:p>
          <a:p>
            <a:r>
              <a:rPr lang="cs-CZ" sz="2800" dirty="0"/>
              <a:t>Usnesení zastupitelstva obce </a:t>
            </a:r>
          </a:p>
          <a:p>
            <a:r>
              <a:rPr lang="cs-CZ" sz="2800" dirty="0"/>
              <a:t>Roční členský poplatek</a:t>
            </a:r>
          </a:p>
          <a:p>
            <a:pPr lvl="1"/>
            <a:r>
              <a:rPr lang="cs-CZ" sz="2400" dirty="0"/>
              <a:t>2 500,- Kč za každou obec (zásada rovnosti) a dále příspěvek 2,- Kč na každého obyvatele obce/města</a:t>
            </a:r>
          </a:p>
          <a:p>
            <a:pPr marL="0" indent="0">
              <a:buNone/>
            </a:pPr>
            <a:endParaRPr lang="cs-CZ" dirty="0">
              <a:solidFill>
                <a:schemeClr val="accent3">
                  <a:lumMod val="75000"/>
                </a:schemeClr>
              </a:solidFill>
            </a:endParaRPr>
          </a:p>
          <a:p>
            <a:pPr marL="0" indent="0" algn="ctr">
              <a:buNone/>
            </a:pPr>
            <a:r>
              <a:rPr lang="cs-CZ" dirty="0">
                <a:solidFill>
                  <a:schemeClr val="accent3">
                    <a:lumMod val="75000"/>
                  </a:schemeClr>
                </a:solidFill>
              </a:rPr>
              <a:t>www.smscr.cz</a:t>
            </a:r>
            <a:endParaRPr lang="cs-CZ" dirty="0"/>
          </a:p>
        </p:txBody>
      </p:sp>
    </p:spTree>
    <p:extLst>
      <p:ext uri="{BB962C8B-B14F-4D97-AF65-F5344CB8AC3E}">
        <p14:creationId xmlns:p14="http://schemas.microsoft.com/office/powerpoint/2010/main" val="108173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4" descr="podklad.jpg"/>
          <p:cNvPicPr>
            <a:picLocks noChangeAspect="1"/>
          </p:cNvPicPr>
          <p:nvPr/>
        </p:nvPicPr>
        <p:blipFill>
          <a:blip r:embed="rId3" cstate="print"/>
          <a:srcRect/>
          <a:stretch>
            <a:fillRect/>
          </a:stretch>
        </p:blipFill>
        <p:spPr bwMode="auto">
          <a:xfrm>
            <a:off x="0" y="0"/>
            <a:ext cx="9144000" cy="6858000"/>
          </a:xfrm>
          <a:prstGeom prst="rect">
            <a:avLst/>
          </a:prstGeom>
          <a:noFill/>
          <a:ln>
            <a:noFill/>
          </a:ln>
        </p:spPr>
      </p:pic>
      <p:sp>
        <p:nvSpPr>
          <p:cNvPr id="20484" name="Zástupný symbol pro obsah 6"/>
          <p:cNvSpPr>
            <a:spLocks noGrp="1"/>
          </p:cNvSpPr>
          <p:nvPr>
            <p:ph idx="4294967295"/>
          </p:nvPr>
        </p:nvSpPr>
        <p:spPr>
          <a:xfrm>
            <a:off x="251520" y="1340768"/>
            <a:ext cx="8686800" cy="3989388"/>
          </a:xfrm>
        </p:spPr>
        <p:txBody>
          <a:bodyPr/>
          <a:lstStyle/>
          <a:p>
            <a:pPr lvl="1">
              <a:buNone/>
            </a:pPr>
            <a:endParaRPr lang="cs-CZ" sz="2000" dirty="0"/>
          </a:p>
          <a:p>
            <a:pPr lvl="1"/>
            <a:endParaRPr lang="cs-CZ" sz="2000" dirty="0"/>
          </a:p>
        </p:txBody>
      </p:sp>
      <p:sp>
        <p:nvSpPr>
          <p:cNvPr id="8" name="TextovéPole 7"/>
          <p:cNvSpPr txBox="1"/>
          <p:nvPr/>
        </p:nvSpPr>
        <p:spPr>
          <a:xfrm>
            <a:off x="1187624" y="1916832"/>
            <a:ext cx="6264696" cy="2554545"/>
          </a:xfrm>
          <a:prstGeom prst="rect">
            <a:avLst/>
          </a:prstGeom>
          <a:noFill/>
        </p:spPr>
        <p:txBody>
          <a:bodyPr wrap="square" rtlCol="0">
            <a:spAutoFit/>
          </a:bodyPr>
          <a:lstStyle/>
          <a:p>
            <a:pPr algn="ctr"/>
            <a:r>
              <a:rPr lang="cs-CZ" sz="3200" b="1" dirty="0">
                <a:latin typeface="+mj-lt"/>
              </a:rPr>
              <a:t>Dotazy</a:t>
            </a:r>
          </a:p>
          <a:p>
            <a:pPr algn="ctr"/>
            <a:r>
              <a:rPr lang="cs-CZ" sz="3200" b="1" dirty="0">
                <a:latin typeface="+mj-lt"/>
              </a:rPr>
              <a:t>Připomínky</a:t>
            </a:r>
          </a:p>
          <a:p>
            <a:pPr algn="ctr"/>
            <a:r>
              <a:rPr lang="cs-CZ" sz="3200" b="1" dirty="0">
                <a:latin typeface="+mj-lt"/>
              </a:rPr>
              <a:t>Zkušenosti</a:t>
            </a:r>
          </a:p>
          <a:p>
            <a:pPr algn="ctr"/>
            <a:r>
              <a:rPr lang="cs-CZ" sz="3200" b="1" dirty="0">
                <a:latin typeface="+mj-lt"/>
              </a:rPr>
              <a:t>……</a:t>
            </a:r>
          </a:p>
          <a:p>
            <a:pPr algn="ctr"/>
            <a:endParaRPr lang="cs-CZ" sz="3200" b="1" dirty="0"/>
          </a:p>
        </p:txBody>
      </p:sp>
      <p:pic>
        <p:nvPicPr>
          <p:cNvPr id="9" name="Obrázek 8">
            <a:extLst>
              <a:ext uri="{FF2B5EF4-FFF2-40B4-BE49-F238E27FC236}">
                <a16:creationId xmlns:a16="http://schemas.microsoft.com/office/drawing/2014/main" id="{FFF41AE3-EB79-43F7-952B-78D806597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9320" y="3675656"/>
            <a:ext cx="2194560" cy="2194560"/>
          </a:xfrm>
          <a:prstGeom prst="rect">
            <a:avLst/>
          </a:prstGeom>
        </p:spPr>
      </p:pic>
      <p:pic>
        <p:nvPicPr>
          <p:cNvPr id="17" name="Obrázek 16">
            <a:extLst>
              <a:ext uri="{FF2B5EF4-FFF2-40B4-BE49-F238E27FC236}">
                <a16:creationId xmlns:a16="http://schemas.microsoft.com/office/drawing/2014/main" id="{FCF907AC-5283-4977-9C53-8721FF77DB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944" y="800708"/>
            <a:ext cx="2232248" cy="2232248"/>
          </a:xfrm>
          <a:prstGeom prst="rect">
            <a:avLst/>
          </a:prstGeom>
        </p:spPr>
      </p:pic>
      <p:pic>
        <p:nvPicPr>
          <p:cNvPr id="20" name="Obrázek 19">
            <a:extLst>
              <a:ext uri="{FF2B5EF4-FFF2-40B4-BE49-F238E27FC236}">
                <a16:creationId xmlns:a16="http://schemas.microsoft.com/office/drawing/2014/main" id="{B3DFA294-DDB7-44DA-9F9C-2B45FF1A27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5" y="976418"/>
            <a:ext cx="1590617" cy="1590617"/>
          </a:xfrm>
          <a:prstGeom prst="rect">
            <a:avLst/>
          </a:prstGeom>
        </p:spPr>
      </p:pic>
      <p:pic>
        <p:nvPicPr>
          <p:cNvPr id="22" name="Obrázek 21">
            <a:extLst>
              <a:ext uri="{FF2B5EF4-FFF2-40B4-BE49-F238E27FC236}">
                <a16:creationId xmlns:a16="http://schemas.microsoft.com/office/drawing/2014/main" id="{09D180FE-719E-48D2-B7B1-CE241281C3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7647" y="3560515"/>
            <a:ext cx="1587034" cy="1587034"/>
          </a:xfrm>
          <a:prstGeom prst="rect">
            <a:avLst/>
          </a:prstGeom>
        </p:spPr>
      </p:pic>
    </p:spTree>
    <p:extLst>
      <p:ext uri="{BB962C8B-B14F-4D97-AF65-F5344CB8AC3E}">
        <p14:creationId xmlns:p14="http://schemas.microsoft.com/office/powerpoint/2010/main" val="3375725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4" descr="podklad.jpg"/>
          <p:cNvPicPr>
            <a:picLocks noChangeAspect="1"/>
          </p:cNvPicPr>
          <p:nvPr/>
        </p:nvPicPr>
        <p:blipFill>
          <a:blip r:embed="rId3" cstate="print"/>
          <a:srcRect/>
          <a:stretch>
            <a:fillRect/>
          </a:stretch>
        </p:blipFill>
        <p:spPr bwMode="auto">
          <a:xfrm>
            <a:off x="0" y="0"/>
            <a:ext cx="9144000" cy="6858000"/>
          </a:xfrm>
          <a:prstGeom prst="rect">
            <a:avLst/>
          </a:prstGeom>
          <a:noFill/>
          <a:ln>
            <a:noFill/>
          </a:ln>
        </p:spPr>
      </p:pic>
      <p:sp>
        <p:nvSpPr>
          <p:cNvPr id="20484" name="Zástupný symbol pro obsah 6"/>
          <p:cNvSpPr>
            <a:spLocks noGrp="1"/>
          </p:cNvSpPr>
          <p:nvPr>
            <p:ph idx="4294967295"/>
          </p:nvPr>
        </p:nvSpPr>
        <p:spPr>
          <a:xfrm>
            <a:off x="251520" y="1340768"/>
            <a:ext cx="8686800" cy="3989388"/>
          </a:xfrm>
        </p:spPr>
        <p:txBody>
          <a:bodyPr/>
          <a:lstStyle/>
          <a:p>
            <a:pPr lvl="1">
              <a:buNone/>
            </a:pPr>
            <a:endParaRPr lang="cs-CZ" sz="2000" dirty="0"/>
          </a:p>
          <a:p>
            <a:pPr lvl="1"/>
            <a:endParaRPr lang="cs-CZ" sz="2000" dirty="0"/>
          </a:p>
        </p:txBody>
      </p:sp>
      <p:sp>
        <p:nvSpPr>
          <p:cNvPr id="6" name="TextovéPole 5"/>
          <p:cNvSpPr txBox="1"/>
          <p:nvPr/>
        </p:nvSpPr>
        <p:spPr>
          <a:xfrm>
            <a:off x="900113" y="2492375"/>
            <a:ext cx="7127875" cy="400050"/>
          </a:xfrm>
          <a:prstGeom prst="rect">
            <a:avLst/>
          </a:prstGeom>
          <a:noFill/>
        </p:spPr>
        <p:txBody>
          <a:bodyPr>
            <a:spAutoFit/>
          </a:bodyPr>
          <a:lstStyle/>
          <a:p>
            <a:pPr>
              <a:defRPr/>
            </a:pPr>
            <a:endParaRPr lang="cs-CZ" sz="1000" dirty="0">
              <a:solidFill>
                <a:schemeClr val="tx1">
                  <a:lumMod val="65000"/>
                  <a:lumOff val="35000"/>
                </a:schemeClr>
              </a:solidFill>
            </a:endParaRPr>
          </a:p>
          <a:p>
            <a:pPr>
              <a:defRPr/>
            </a:pPr>
            <a:endParaRPr lang="cs-CZ" sz="1000" dirty="0">
              <a:solidFill>
                <a:schemeClr val="tx1">
                  <a:lumMod val="65000"/>
                  <a:lumOff val="35000"/>
                </a:schemeClr>
              </a:solidFill>
            </a:endParaRPr>
          </a:p>
        </p:txBody>
      </p:sp>
      <p:sp>
        <p:nvSpPr>
          <p:cNvPr id="8" name="TextovéPole 7"/>
          <p:cNvSpPr txBox="1"/>
          <p:nvPr/>
        </p:nvSpPr>
        <p:spPr>
          <a:xfrm>
            <a:off x="923723" y="1138301"/>
            <a:ext cx="6264696" cy="1077218"/>
          </a:xfrm>
          <a:prstGeom prst="rect">
            <a:avLst/>
          </a:prstGeom>
          <a:noFill/>
        </p:spPr>
        <p:txBody>
          <a:bodyPr wrap="square" rtlCol="0">
            <a:spAutoFit/>
          </a:bodyPr>
          <a:lstStyle/>
          <a:p>
            <a:pPr algn="ctr"/>
            <a:r>
              <a:rPr lang="cs-CZ" sz="3200" b="1" dirty="0">
                <a:latin typeface="+mj-lt"/>
              </a:rPr>
              <a:t>Děkuji a těším se na další setkání.</a:t>
            </a:r>
          </a:p>
          <a:p>
            <a:pPr algn="ctr"/>
            <a:endParaRPr lang="cs-CZ" sz="3200" b="1" dirty="0"/>
          </a:p>
        </p:txBody>
      </p:sp>
      <p:pic>
        <p:nvPicPr>
          <p:cNvPr id="7" name="Obrázek 6">
            <a:extLst>
              <a:ext uri="{FF2B5EF4-FFF2-40B4-BE49-F238E27FC236}">
                <a16:creationId xmlns:a16="http://schemas.microsoft.com/office/drawing/2014/main" id="{35838136-ABD9-41BE-9B7F-CB52C00027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75722" y="1894480"/>
            <a:ext cx="5904656" cy="3888432"/>
          </a:xfrm>
          <a:prstGeom prst="rect">
            <a:avLst/>
          </a:prstGeom>
          <a:noFill/>
          <a:ln>
            <a:noFill/>
          </a:ln>
        </p:spPr>
      </p:pic>
    </p:spTree>
    <p:extLst>
      <p:ext uri="{BB962C8B-B14F-4D97-AF65-F5344CB8AC3E}">
        <p14:creationId xmlns:p14="http://schemas.microsoft.com/office/powerpoint/2010/main" val="367531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obsah 1">
            <a:extLst>
              <a:ext uri="{FF2B5EF4-FFF2-40B4-BE49-F238E27FC236}">
                <a16:creationId xmlns:a16="http://schemas.microsoft.com/office/drawing/2014/main" id="{1E673528-3CBC-4ECD-B787-56E2231A9431}"/>
              </a:ext>
            </a:extLst>
          </p:cNvPr>
          <p:cNvSpPr txBox="1">
            <a:spLocks/>
          </p:cNvSpPr>
          <p:nvPr/>
        </p:nvSpPr>
        <p:spPr bwMode="auto">
          <a:xfrm>
            <a:off x="1979712" y="448199"/>
            <a:ext cx="7394989" cy="4962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buNone/>
              <a:tabLst>
                <a:tab pos="358775" algn="l"/>
              </a:tabLst>
            </a:pPr>
            <a:r>
              <a:rPr lang="cs-CZ" b="1" u="sng" dirty="0"/>
              <a:t>Krajské shromáždění  SMS ČR Kraje Vysočina</a:t>
            </a:r>
          </a:p>
          <a:p>
            <a:pPr marL="0" lvl="1" indent="0">
              <a:spcBef>
                <a:spcPts val="0"/>
              </a:spcBef>
              <a:buNone/>
              <a:tabLst>
                <a:tab pos="358775" algn="l"/>
              </a:tabLst>
            </a:pPr>
            <a:endParaRPr lang="cs-CZ" sz="1050" dirty="0"/>
          </a:p>
          <a:p>
            <a:pPr marL="0" lvl="1" indent="0">
              <a:buNone/>
              <a:tabLst>
                <a:tab pos="358775" algn="l"/>
              </a:tabLst>
            </a:pPr>
            <a:endParaRPr lang="cs-CZ" sz="1800" dirty="0"/>
          </a:p>
          <a:p>
            <a:pPr lvl="1"/>
            <a:endParaRPr lang="cs-CZ" sz="2000" dirty="0"/>
          </a:p>
          <a:p>
            <a:pPr lvl="1"/>
            <a:endParaRPr lang="cs-CZ" sz="2000" dirty="0"/>
          </a:p>
          <a:p>
            <a:pPr marL="0" indent="0">
              <a:buFont typeface="Arial" charset="0"/>
              <a:buNone/>
            </a:pPr>
            <a:endParaRPr lang="cs-CZ" dirty="0"/>
          </a:p>
        </p:txBody>
      </p:sp>
      <p:sp>
        <p:nvSpPr>
          <p:cNvPr id="11" name="Zástupný symbol pro obsah 1">
            <a:extLst>
              <a:ext uri="{FF2B5EF4-FFF2-40B4-BE49-F238E27FC236}">
                <a16:creationId xmlns:a16="http://schemas.microsoft.com/office/drawing/2014/main" id="{636C41BC-81A1-4811-A411-B920E1E08890}"/>
              </a:ext>
            </a:extLst>
          </p:cNvPr>
          <p:cNvSpPr txBox="1">
            <a:spLocks/>
          </p:cNvSpPr>
          <p:nvPr/>
        </p:nvSpPr>
        <p:spPr bwMode="auto">
          <a:xfrm>
            <a:off x="1475656" y="1854438"/>
            <a:ext cx="1916216" cy="782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ts val="0"/>
              </a:spcBef>
              <a:buNone/>
              <a:tabLst>
                <a:tab pos="358775" algn="l"/>
              </a:tabLst>
            </a:pPr>
            <a:r>
              <a:rPr lang="cs-CZ" sz="1800" b="1" dirty="0"/>
              <a:t>Dagmar Vaňková </a:t>
            </a:r>
          </a:p>
          <a:p>
            <a:pPr marL="0" lvl="1" indent="0" algn="r">
              <a:spcBef>
                <a:spcPts val="0"/>
              </a:spcBef>
              <a:buNone/>
              <a:tabLst>
                <a:tab pos="358775" algn="l"/>
              </a:tabLst>
            </a:pPr>
            <a:r>
              <a:rPr lang="cs-CZ" sz="1400" dirty="0"/>
              <a:t>starostka Jeřišno</a:t>
            </a:r>
          </a:p>
          <a:p>
            <a:pPr marL="0" lvl="1" indent="0" algn="r">
              <a:spcBef>
                <a:spcPts val="0"/>
              </a:spcBef>
              <a:buNone/>
              <a:tabLst>
                <a:tab pos="358775" algn="l"/>
              </a:tabLst>
            </a:pPr>
            <a:r>
              <a:rPr lang="cs-CZ" sz="1400" dirty="0">
                <a:solidFill>
                  <a:srgbClr val="0000FF"/>
                </a:solidFill>
              </a:rPr>
              <a:t>okres Havlíčkův Brod</a:t>
            </a:r>
          </a:p>
          <a:p>
            <a:pPr lvl="1" algn="r">
              <a:spcBef>
                <a:spcPts val="0"/>
              </a:spcBef>
            </a:pPr>
            <a:endParaRPr lang="cs-CZ" sz="2000" dirty="0"/>
          </a:p>
          <a:p>
            <a:pPr marL="0" indent="0" algn="r">
              <a:spcBef>
                <a:spcPts val="0"/>
              </a:spcBef>
              <a:buFont typeface="Arial" charset="0"/>
              <a:buNone/>
            </a:pPr>
            <a:endParaRPr lang="cs-CZ" dirty="0"/>
          </a:p>
        </p:txBody>
      </p:sp>
      <p:pic>
        <p:nvPicPr>
          <p:cNvPr id="13" name="Obrázek 12">
            <a:extLst>
              <a:ext uri="{FF2B5EF4-FFF2-40B4-BE49-F238E27FC236}">
                <a16:creationId xmlns:a16="http://schemas.microsoft.com/office/drawing/2014/main" id="{387B5B01-8A01-4836-8A61-23ADA3E8F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412" y="1383364"/>
            <a:ext cx="802279" cy="1234275"/>
          </a:xfrm>
          <a:prstGeom prst="rect">
            <a:avLst/>
          </a:prstGeom>
        </p:spPr>
      </p:pic>
      <p:pic>
        <p:nvPicPr>
          <p:cNvPr id="15" name="Obrázek 14">
            <a:extLst>
              <a:ext uri="{FF2B5EF4-FFF2-40B4-BE49-F238E27FC236}">
                <a16:creationId xmlns:a16="http://schemas.microsoft.com/office/drawing/2014/main" id="{7791BE22-9617-42B7-B088-E4FAB475F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398" y="5186915"/>
            <a:ext cx="933159" cy="1181430"/>
          </a:xfrm>
          <a:prstGeom prst="rect">
            <a:avLst/>
          </a:prstGeom>
        </p:spPr>
      </p:pic>
      <p:sp>
        <p:nvSpPr>
          <p:cNvPr id="16" name="Zástupný symbol pro obsah 1">
            <a:extLst>
              <a:ext uri="{FF2B5EF4-FFF2-40B4-BE49-F238E27FC236}">
                <a16:creationId xmlns:a16="http://schemas.microsoft.com/office/drawing/2014/main" id="{8A2A62CE-BF1A-49D1-8F71-0F47BD4D1289}"/>
              </a:ext>
            </a:extLst>
          </p:cNvPr>
          <p:cNvSpPr txBox="1">
            <a:spLocks/>
          </p:cNvSpPr>
          <p:nvPr/>
        </p:nvSpPr>
        <p:spPr bwMode="auto">
          <a:xfrm>
            <a:off x="6512019" y="2617639"/>
            <a:ext cx="2373027" cy="7220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ts val="0"/>
              </a:spcBef>
              <a:buNone/>
              <a:tabLst>
                <a:tab pos="358775" algn="l"/>
              </a:tabLst>
            </a:pPr>
            <a:r>
              <a:rPr lang="cs-CZ" sz="1400" dirty="0">
                <a:solidFill>
                  <a:srgbClr val="663300"/>
                </a:solidFill>
              </a:rPr>
              <a:t>Předseda</a:t>
            </a:r>
          </a:p>
          <a:p>
            <a:pPr marL="0" lvl="1" indent="0" algn="r">
              <a:spcBef>
                <a:spcPts val="0"/>
              </a:spcBef>
              <a:buNone/>
              <a:tabLst>
                <a:tab pos="358775" algn="l"/>
              </a:tabLst>
            </a:pPr>
            <a:r>
              <a:rPr lang="cs-CZ" sz="1800" b="1" dirty="0">
                <a:solidFill>
                  <a:srgbClr val="663300"/>
                </a:solidFill>
              </a:rPr>
              <a:t>Václav Venhauer </a:t>
            </a:r>
          </a:p>
          <a:p>
            <a:pPr marL="0" lvl="1" indent="0" algn="r">
              <a:spcBef>
                <a:spcPts val="0"/>
              </a:spcBef>
              <a:buNone/>
              <a:tabLst>
                <a:tab pos="358775" algn="l"/>
              </a:tabLst>
            </a:pPr>
            <a:r>
              <a:rPr lang="cs-CZ" sz="1400" dirty="0">
                <a:solidFill>
                  <a:srgbClr val="663300"/>
                </a:solidFill>
              </a:rPr>
              <a:t>starosta Libice nad Doubravou</a:t>
            </a:r>
          </a:p>
          <a:p>
            <a:pPr marL="0" lvl="1" indent="0" algn="r">
              <a:spcBef>
                <a:spcPts val="0"/>
              </a:spcBef>
              <a:buNone/>
              <a:tabLst>
                <a:tab pos="358775" algn="l"/>
              </a:tabLst>
            </a:pPr>
            <a:endParaRPr lang="cs-CZ" sz="1000" dirty="0">
              <a:solidFill>
                <a:srgbClr val="663300"/>
              </a:solidFill>
            </a:endParaRPr>
          </a:p>
          <a:p>
            <a:pPr marL="0" lvl="1" indent="0" algn="r">
              <a:spcBef>
                <a:spcPts val="0"/>
              </a:spcBef>
              <a:buNone/>
              <a:tabLst>
                <a:tab pos="358775" algn="l"/>
              </a:tabLst>
            </a:pPr>
            <a:endParaRPr lang="cs-CZ" sz="1800" dirty="0">
              <a:solidFill>
                <a:srgbClr val="663300"/>
              </a:solidFill>
            </a:endParaRPr>
          </a:p>
          <a:p>
            <a:pPr lvl="1" algn="r">
              <a:spcBef>
                <a:spcPts val="0"/>
              </a:spcBef>
            </a:pPr>
            <a:endParaRPr lang="cs-CZ" sz="2000" dirty="0">
              <a:solidFill>
                <a:srgbClr val="663300"/>
              </a:solidFill>
            </a:endParaRPr>
          </a:p>
          <a:p>
            <a:pPr lvl="1" algn="r">
              <a:spcBef>
                <a:spcPts val="0"/>
              </a:spcBef>
            </a:pPr>
            <a:endParaRPr lang="cs-CZ" sz="2000" dirty="0">
              <a:solidFill>
                <a:srgbClr val="663300"/>
              </a:solidFill>
            </a:endParaRPr>
          </a:p>
          <a:p>
            <a:pPr marL="0" indent="0" algn="r">
              <a:spcBef>
                <a:spcPts val="0"/>
              </a:spcBef>
              <a:buFont typeface="Arial" charset="0"/>
              <a:buNone/>
            </a:pPr>
            <a:endParaRPr lang="cs-CZ" dirty="0">
              <a:solidFill>
                <a:srgbClr val="663300"/>
              </a:solidFill>
            </a:endParaRPr>
          </a:p>
        </p:txBody>
      </p:sp>
      <p:pic>
        <p:nvPicPr>
          <p:cNvPr id="20" name="Obrázek 19">
            <a:extLst>
              <a:ext uri="{FF2B5EF4-FFF2-40B4-BE49-F238E27FC236}">
                <a16:creationId xmlns:a16="http://schemas.microsoft.com/office/drawing/2014/main" id="{DDE3DEDA-0810-4148-9762-920185060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803" y="1423365"/>
            <a:ext cx="802279" cy="1209804"/>
          </a:xfrm>
          <a:prstGeom prst="rect">
            <a:avLst/>
          </a:prstGeom>
        </p:spPr>
      </p:pic>
      <p:pic>
        <p:nvPicPr>
          <p:cNvPr id="22" name="Obrázek 21">
            <a:extLst>
              <a:ext uri="{FF2B5EF4-FFF2-40B4-BE49-F238E27FC236}">
                <a16:creationId xmlns:a16="http://schemas.microsoft.com/office/drawing/2014/main" id="{417B18E6-7357-44EE-B40B-1E48ADF40E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0056" y="4071448"/>
            <a:ext cx="806346" cy="1240532"/>
          </a:xfrm>
          <a:prstGeom prst="rect">
            <a:avLst/>
          </a:prstGeom>
        </p:spPr>
      </p:pic>
      <p:sp>
        <p:nvSpPr>
          <p:cNvPr id="23" name="Zástupný symbol pro obsah 1">
            <a:extLst>
              <a:ext uri="{FF2B5EF4-FFF2-40B4-BE49-F238E27FC236}">
                <a16:creationId xmlns:a16="http://schemas.microsoft.com/office/drawing/2014/main" id="{9A08DFC3-195E-45CC-9716-EE8913169347}"/>
              </a:ext>
            </a:extLst>
          </p:cNvPr>
          <p:cNvSpPr txBox="1">
            <a:spLocks/>
          </p:cNvSpPr>
          <p:nvPr/>
        </p:nvSpPr>
        <p:spPr bwMode="auto">
          <a:xfrm>
            <a:off x="6244236" y="5635712"/>
            <a:ext cx="1554290" cy="7521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ts val="0"/>
              </a:spcBef>
              <a:buNone/>
              <a:tabLst>
                <a:tab pos="358775" algn="l"/>
                <a:tab pos="6461125" algn="l"/>
              </a:tabLst>
            </a:pPr>
            <a:r>
              <a:rPr lang="cs-CZ" sz="1400" dirty="0">
                <a:solidFill>
                  <a:srgbClr val="663300"/>
                </a:solidFill>
              </a:rPr>
              <a:t>Místopředseda</a:t>
            </a:r>
          </a:p>
          <a:p>
            <a:pPr marL="0" lvl="1" indent="0" algn="r">
              <a:spcBef>
                <a:spcPts val="0"/>
              </a:spcBef>
              <a:buNone/>
              <a:tabLst>
                <a:tab pos="358775" algn="l"/>
                <a:tab pos="6461125" algn="l"/>
              </a:tabLst>
            </a:pPr>
            <a:r>
              <a:rPr lang="cs-CZ" sz="1800" b="1" dirty="0">
                <a:solidFill>
                  <a:srgbClr val="663300"/>
                </a:solidFill>
              </a:rPr>
              <a:t>Petr Bárta</a:t>
            </a:r>
          </a:p>
          <a:p>
            <a:pPr marL="0" lvl="1" indent="0" algn="r">
              <a:spcBef>
                <a:spcPts val="0"/>
              </a:spcBef>
              <a:buNone/>
              <a:tabLst>
                <a:tab pos="358775" algn="l"/>
                <a:tab pos="6461125" algn="l"/>
              </a:tabLst>
            </a:pPr>
            <a:r>
              <a:rPr lang="cs-CZ" sz="1400" dirty="0">
                <a:solidFill>
                  <a:srgbClr val="663300"/>
                </a:solidFill>
              </a:rPr>
              <a:t>starosta Vepříkov</a:t>
            </a:r>
            <a:endParaRPr lang="cs-CZ" sz="1800" dirty="0">
              <a:solidFill>
                <a:srgbClr val="663300"/>
              </a:solidFill>
            </a:endParaRPr>
          </a:p>
          <a:p>
            <a:pPr marL="0" lvl="1" indent="0" algn="r">
              <a:buNone/>
              <a:tabLst>
                <a:tab pos="358775" algn="l"/>
              </a:tabLst>
            </a:pPr>
            <a:endParaRPr lang="cs-CZ" sz="1800" dirty="0">
              <a:solidFill>
                <a:srgbClr val="663300"/>
              </a:solidFill>
            </a:endParaRPr>
          </a:p>
          <a:p>
            <a:pPr lvl="1" algn="r"/>
            <a:endParaRPr lang="cs-CZ" sz="2000" dirty="0">
              <a:solidFill>
                <a:srgbClr val="663300"/>
              </a:solidFill>
            </a:endParaRPr>
          </a:p>
          <a:p>
            <a:pPr lvl="1" algn="r"/>
            <a:endParaRPr lang="cs-CZ" sz="2000" dirty="0">
              <a:solidFill>
                <a:srgbClr val="663300"/>
              </a:solidFill>
            </a:endParaRPr>
          </a:p>
          <a:p>
            <a:pPr marL="0" indent="0" algn="r">
              <a:spcBef>
                <a:spcPts val="0"/>
              </a:spcBef>
              <a:buFont typeface="Arial" charset="0"/>
              <a:buNone/>
            </a:pPr>
            <a:endParaRPr lang="cs-CZ" dirty="0">
              <a:solidFill>
                <a:srgbClr val="663300"/>
              </a:solidFill>
            </a:endParaRPr>
          </a:p>
        </p:txBody>
      </p:sp>
      <p:sp>
        <p:nvSpPr>
          <p:cNvPr id="24" name="Zástupný symbol pro obsah 1">
            <a:extLst>
              <a:ext uri="{FF2B5EF4-FFF2-40B4-BE49-F238E27FC236}">
                <a16:creationId xmlns:a16="http://schemas.microsoft.com/office/drawing/2014/main" id="{0EF3BC3D-184E-4D1C-9BC5-5D0A2F3511B6}"/>
              </a:ext>
            </a:extLst>
          </p:cNvPr>
          <p:cNvSpPr txBox="1">
            <a:spLocks/>
          </p:cNvSpPr>
          <p:nvPr/>
        </p:nvSpPr>
        <p:spPr bwMode="auto">
          <a:xfrm>
            <a:off x="1716336" y="4587109"/>
            <a:ext cx="1629990" cy="8044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ts val="0"/>
              </a:spcBef>
              <a:buNone/>
              <a:tabLst>
                <a:tab pos="358775" algn="l"/>
              </a:tabLst>
            </a:pPr>
            <a:r>
              <a:rPr lang="cs-CZ" sz="1800" b="1" dirty="0"/>
              <a:t>Miroslav Jirků, </a:t>
            </a:r>
          </a:p>
          <a:p>
            <a:pPr marL="0" lvl="1" indent="0" algn="r">
              <a:spcBef>
                <a:spcPts val="0"/>
              </a:spcBef>
              <a:buNone/>
              <a:tabLst>
                <a:tab pos="358775" algn="l"/>
              </a:tabLst>
            </a:pPr>
            <a:r>
              <a:rPr lang="cs-CZ" sz="1400" dirty="0"/>
              <a:t>starosta Jiřice</a:t>
            </a:r>
          </a:p>
          <a:p>
            <a:pPr marL="0" lvl="1" indent="0" algn="r">
              <a:spcBef>
                <a:spcPts val="0"/>
              </a:spcBef>
              <a:buNone/>
              <a:tabLst>
                <a:tab pos="358775" algn="l"/>
              </a:tabLst>
            </a:pPr>
            <a:r>
              <a:rPr lang="cs-CZ" sz="1400" dirty="0">
                <a:solidFill>
                  <a:srgbClr val="0000FF"/>
                </a:solidFill>
              </a:rPr>
              <a:t>okres Pelhřimov </a:t>
            </a:r>
          </a:p>
          <a:p>
            <a:pPr lvl="1" algn="r">
              <a:spcBef>
                <a:spcPts val="0"/>
              </a:spcBef>
            </a:pPr>
            <a:endParaRPr lang="cs-CZ" sz="2000" dirty="0"/>
          </a:p>
          <a:p>
            <a:pPr marL="0" indent="0" algn="r">
              <a:spcBef>
                <a:spcPts val="0"/>
              </a:spcBef>
              <a:buFont typeface="Arial" charset="0"/>
              <a:buNone/>
            </a:pPr>
            <a:endParaRPr lang="cs-CZ" dirty="0"/>
          </a:p>
        </p:txBody>
      </p:sp>
      <p:sp>
        <p:nvSpPr>
          <p:cNvPr id="26" name="Zástupný symbol pro obsah 1">
            <a:extLst>
              <a:ext uri="{FF2B5EF4-FFF2-40B4-BE49-F238E27FC236}">
                <a16:creationId xmlns:a16="http://schemas.microsoft.com/office/drawing/2014/main" id="{DD76F358-582D-4E05-BF40-B91D8629A705}"/>
              </a:ext>
            </a:extLst>
          </p:cNvPr>
          <p:cNvSpPr txBox="1">
            <a:spLocks/>
          </p:cNvSpPr>
          <p:nvPr/>
        </p:nvSpPr>
        <p:spPr bwMode="auto">
          <a:xfrm>
            <a:off x="1312736" y="5827641"/>
            <a:ext cx="2041025" cy="8044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ts val="0"/>
              </a:spcBef>
              <a:buNone/>
              <a:tabLst>
                <a:tab pos="358775" algn="l"/>
              </a:tabLst>
            </a:pPr>
            <a:r>
              <a:rPr lang="cs-CZ" sz="1800" b="1" dirty="0"/>
              <a:t>Luboš Krátký </a:t>
            </a:r>
          </a:p>
          <a:p>
            <a:pPr marL="0" lvl="1" indent="0" algn="r">
              <a:spcBef>
                <a:spcPts val="0"/>
              </a:spcBef>
              <a:buNone/>
              <a:tabLst>
                <a:tab pos="358775" algn="l"/>
              </a:tabLst>
            </a:pPr>
            <a:r>
              <a:rPr lang="cs-CZ" sz="1400" dirty="0"/>
              <a:t>starosta Dlouhá Brtnice</a:t>
            </a:r>
          </a:p>
          <a:p>
            <a:pPr marL="0" lvl="1" indent="0" algn="r">
              <a:spcBef>
                <a:spcPts val="0"/>
              </a:spcBef>
              <a:buNone/>
              <a:tabLst>
                <a:tab pos="358775" algn="l"/>
              </a:tabLst>
            </a:pPr>
            <a:r>
              <a:rPr lang="cs-CZ" sz="1400" dirty="0">
                <a:solidFill>
                  <a:srgbClr val="0000FF"/>
                </a:solidFill>
              </a:rPr>
              <a:t>okres Jihlava</a:t>
            </a:r>
            <a:endParaRPr lang="cs-CZ" sz="1800" dirty="0">
              <a:solidFill>
                <a:srgbClr val="0000FF"/>
              </a:solidFill>
            </a:endParaRPr>
          </a:p>
          <a:p>
            <a:pPr lvl="1" algn="r"/>
            <a:endParaRPr lang="cs-CZ" sz="2000" dirty="0"/>
          </a:p>
          <a:p>
            <a:pPr lvl="1" algn="r"/>
            <a:endParaRPr lang="cs-CZ" sz="2000" dirty="0"/>
          </a:p>
          <a:p>
            <a:pPr marL="0" indent="0" algn="r">
              <a:buFont typeface="Arial" charset="0"/>
              <a:buNone/>
            </a:pPr>
            <a:endParaRPr lang="cs-CZ" dirty="0"/>
          </a:p>
        </p:txBody>
      </p:sp>
      <p:sp>
        <p:nvSpPr>
          <p:cNvPr id="27" name="Zástupný symbol pro obsah 1">
            <a:extLst>
              <a:ext uri="{FF2B5EF4-FFF2-40B4-BE49-F238E27FC236}">
                <a16:creationId xmlns:a16="http://schemas.microsoft.com/office/drawing/2014/main" id="{1E772116-25A2-4B47-8C89-0372ABC91FAE}"/>
              </a:ext>
            </a:extLst>
          </p:cNvPr>
          <p:cNvSpPr txBox="1">
            <a:spLocks/>
          </p:cNvSpPr>
          <p:nvPr/>
        </p:nvSpPr>
        <p:spPr bwMode="auto">
          <a:xfrm>
            <a:off x="5140754" y="4357524"/>
            <a:ext cx="2370415" cy="8044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buNone/>
              <a:tabLst>
                <a:tab pos="358775" algn="l"/>
              </a:tabLst>
            </a:pPr>
            <a:r>
              <a:rPr lang="cs-CZ" sz="1800" b="1" dirty="0">
                <a:highlight>
                  <a:srgbClr val="FFFF00"/>
                </a:highlight>
              </a:rPr>
              <a:t>Mgr. Ladislav Stalmach</a:t>
            </a:r>
          </a:p>
          <a:p>
            <a:pPr marL="0" lvl="1" indent="0">
              <a:spcBef>
                <a:spcPts val="0"/>
              </a:spcBef>
              <a:buNone/>
              <a:tabLst>
                <a:tab pos="358775" algn="l"/>
              </a:tabLst>
            </a:pPr>
            <a:r>
              <a:rPr lang="cs-CZ" sz="1400" dirty="0">
                <a:highlight>
                  <a:srgbClr val="FFFF00"/>
                </a:highlight>
              </a:rPr>
              <a:t>starosta Vír</a:t>
            </a:r>
          </a:p>
          <a:p>
            <a:pPr marL="0" lvl="1" indent="0">
              <a:spcBef>
                <a:spcPts val="0"/>
              </a:spcBef>
              <a:buNone/>
              <a:tabLst>
                <a:tab pos="358775" algn="l"/>
              </a:tabLst>
            </a:pPr>
            <a:r>
              <a:rPr lang="cs-CZ" sz="1400" dirty="0">
                <a:solidFill>
                  <a:srgbClr val="0000FF"/>
                </a:solidFill>
                <a:highlight>
                  <a:srgbClr val="FFFF00"/>
                </a:highlight>
              </a:rPr>
              <a:t>okres Žďár nad Sázavou</a:t>
            </a:r>
            <a:endParaRPr lang="cs-CZ" sz="1800" dirty="0">
              <a:solidFill>
                <a:srgbClr val="0000FF"/>
              </a:solidFill>
              <a:highlight>
                <a:srgbClr val="FFFF00"/>
              </a:highlight>
            </a:endParaRPr>
          </a:p>
          <a:p>
            <a:pPr lvl="1">
              <a:spcBef>
                <a:spcPts val="0"/>
              </a:spcBef>
            </a:pPr>
            <a:endParaRPr lang="cs-CZ" sz="2000" dirty="0"/>
          </a:p>
          <a:p>
            <a:pPr lvl="1">
              <a:spcBef>
                <a:spcPts val="0"/>
              </a:spcBef>
            </a:pPr>
            <a:endParaRPr lang="cs-CZ" sz="2000" dirty="0"/>
          </a:p>
          <a:p>
            <a:pPr marL="0" indent="0">
              <a:spcBef>
                <a:spcPts val="0"/>
              </a:spcBef>
              <a:buFont typeface="Arial" charset="0"/>
              <a:buNone/>
            </a:pPr>
            <a:endParaRPr lang="cs-CZ" dirty="0"/>
          </a:p>
        </p:txBody>
      </p:sp>
      <p:sp>
        <p:nvSpPr>
          <p:cNvPr id="28" name="Zástupný symbol pro obsah 1">
            <a:extLst>
              <a:ext uri="{FF2B5EF4-FFF2-40B4-BE49-F238E27FC236}">
                <a16:creationId xmlns:a16="http://schemas.microsoft.com/office/drawing/2014/main" id="{E5E24FC3-DB66-4F69-A518-850C8C344913}"/>
              </a:ext>
            </a:extLst>
          </p:cNvPr>
          <p:cNvSpPr txBox="1">
            <a:spLocks/>
          </p:cNvSpPr>
          <p:nvPr/>
        </p:nvSpPr>
        <p:spPr bwMode="auto">
          <a:xfrm>
            <a:off x="1640276" y="3212704"/>
            <a:ext cx="1736534" cy="782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ts val="0"/>
              </a:spcBef>
              <a:buNone/>
              <a:tabLst>
                <a:tab pos="358775" algn="l"/>
              </a:tabLst>
            </a:pPr>
            <a:r>
              <a:rPr lang="cs-CZ" sz="1800" b="1" dirty="0"/>
              <a:t>Jan Havlena </a:t>
            </a:r>
          </a:p>
          <a:p>
            <a:pPr marL="0" lvl="1" indent="0" algn="r">
              <a:spcBef>
                <a:spcPts val="0"/>
              </a:spcBef>
              <a:buNone/>
              <a:tabLst>
                <a:tab pos="358775" algn="l"/>
              </a:tabLst>
            </a:pPr>
            <a:r>
              <a:rPr lang="cs-CZ" sz="1400" dirty="0"/>
              <a:t>starosta Vladislav</a:t>
            </a:r>
          </a:p>
          <a:p>
            <a:pPr marL="0" lvl="1" indent="0" algn="r">
              <a:spcBef>
                <a:spcPts val="0"/>
              </a:spcBef>
              <a:buNone/>
              <a:tabLst>
                <a:tab pos="358775" algn="l"/>
              </a:tabLst>
            </a:pPr>
            <a:r>
              <a:rPr lang="cs-CZ" sz="1400" dirty="0"/>
              <a:t> </a:t>
            </a:r>
            <a:r>
              <a:rPr lang="cs-CZ" sz="1400" dirty="0">
                <a:solidFill>
                  <a:srgbClr val="0000FF"/>
                </a:solidFill>
              </a:rPr>
              <a:t>okres Třebíč</a:t>
            </a:r>
            <a:endParaRPr lang="cs-CZ" sz="1800" dirty="0">
              <a:solidFill>
                <a:srgbClr val="0000FF"/>
              </a:solidFill>
            </a:endParaRPr>
          </a:p>
          <a:p>
            <a:pPr lvl="1" algn="r"/>
            <a:endParaRPr lang="cs-CZ" sz="2000" dirty="0"/>
          </a:p>
          <a:p>
            <a:pPr lvl="1" algn="r"/>
            <a:endParaRPr lang="cs-CZ" sz="2000" dirty="0"/>
          </a:p>
          <a:p>
            <a:pPr lvl="1" algn="r"/>
            <a:endParaRPr lang="cs-CZ" sz="2000" dirty="0"/>
          </a:p>
          <a:p>
            <a:pPr marL="0" indent="0" algn="r">
              <a:buFont typeface="Arial" charset="0"/>
              <a:buNone/>
            </a:pPr>
            <a:endParaRPr lang="cs-CZ" u="sng" dirty="0"/>
          </a:p>
        </p:txBody>
      </p:sp>
      <p:pic>
        <p:nvPicPr>
          <p:cNvPr id="30" name="Obrázek 29">
            <a:extLst>
              <a:ext uri="{FF2B5EF4-FFF2-40B4-BE49-F238E27FC236}">
                <a16:creationId xmlns:a16="http://schemas.microsoft.com/office/drawing/2014/main" id="{386B6D26-6259-40EA-9670-D84B815620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0056" y="5391543"/>
            <a:ext cx="806346" cy="1240532"/>
          </a:xfrm>
          <a:prstGeom prst="rect">
            <a:avLst/>
          </a:prstGeom>
        </p:spPr>
      </p:pic>
      <p:pic>
        <p:nvPicPr>
          <p:cNvPr id="32" name="Obrázek 31">
            <a:extLst>
              <a:ext uri="{FF2B5EF4-FFF2-40B4-BE49-F238E27FC236}">
                <a16:creationId xmlns:a16="http://schemas.microsoft.com/office/drawing/2014/main" id="{0B119F2D-B80D-4BA4-BE00-A21D13124E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0056" y="2737508"/>
            <a:ext cx="815345" cy="1254377"/>
          </a:xfrm>
          <a:prstGeom prst="rect">
            <a:avLst/>
          </a:prstGeom>
        </p:spPr>
      </p:pic>
      <p:sp>
        <p:nvSpPr>
          <p:cNvPr id="33" name="Zástupný symbol pro obsah 1">
            <a:extLst>
              <a:ext uri="{FF2B5EF4-FFF2-40B4-BE49-F238E27FC236}">
                <a16:creationId xmlns:a16="http://schemas.microsoft.com/office/drawing/2014/main" id="{BFCDA97B-15A2-487C-A7E4-4CDFD9A3393F}"/>
              </a:ext>
            </a:extLst>
          </p:cNvPr>
          <p:cNvSpPr txBox="1">
            <a:spLocks/>
          </p:cNvSpPr>
          <p:nvPr/>
        </p:nvSpPr>
        <p:spPr bwMode="auto">
          <a:xfrm>
            <a:off x="5078245" y="2135764"/>
            <a:ext cx="2271807" cy="8044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buNone/>
              <a:tabLst>
                <a:tab pos="358775" algn="l"/>
              </a:tabLst>
            </a:pPr>
            <a:r>
              <a:rPr lang="cs-CZ" sz="1800" b="1" dirty="0">
                <a:highlight>
                  <a:srgbClr val="FFFF00"/>
                </a:highlight>
              </a:rPr>
              <a:t>Ing. Mgr. Jan Sedláček </a:t>
            </a:r>
          </a:p>
          <a:p>
            <a:pPr marL="0" lvl="1" indent="0">
              <a:spcBef>
                <a:spcPts val="0"/>
              </a:spcBef>
              <a:buNone/>
              <a:tabLst>
                <a:tab pos="358775" algn="l"/>
              </a:tabLst>
            </a:pPr>
            <a:r>
              <a:rPr lang="cs-CZ" sz="1400" dirty="0">
                <a:highlight>
                  <a:srgbClr val="FFFF00"/>
                </a:highlight>
              </a:rPr>
              <a:t>starosta Křižánky</a:t>
            </a:r>
          </a:p>
          <a:p>
            <a:pPr marL="0" lvl="1" indent="0">
              <a:spcBef>
                <a:spcPts val="0"/>
              </a:spcBef>
              <a:buNone/>
              <a:tabLst>
                <a:tab pos="358775" algn="l"/>
              </a:tabLst>
            </a:pPr>
            <a:r>
              <a:rPr lang="cs-CZ" sz="1400" dirty="0">
                <a:solidFill>
                  <a:srgbClr val="0000FF"/>
                </a:solidFill>
                <a:highlight>
                  <a:srgbClr val="FFFF00"/>
                </a:highlight>
              </a:rPr>
              <a:t>okres</a:t>
            </a:r>
            <a:r>
              <a:rPr lang="cs-CZ" sz="1400" dirty="0">
                <a:highlight>
                  <a:srgbClr val="FFFF00"/>
                </a:highlight>
              </a:rPr>
              <a:t> </a:t>
            </a:r>
            <a:r>
              <a:rPr lang="cs-CZ" sz="1400" dirty="0">
                <a:solidFill>
                  <a:srgbClr val="0000FF"/>
                </a:solidFill>
                <a:highlight>
                  <a:srgbClr val="FFFF00"/>
                </a:highlight>
              </a:rPr>
              <a:t>Žďár nad Sázavou</a:t>
            </a:r>
          </a:p>
          <a:p>
            <a:pPr marL="0" lvl="1" indent="0">
              <a:spcBef>
                <a:spcPts val="0"/>
              </a:spcBef>
              <a:buNone/>
              <a:tabLst>
                <a:tab pos="358775" algn="l"/>
              </a:tabLst>
            </a:pPr>
            <a:endParaRPr lang="cs-CZ" sz="1800" dirty="0"/>
          </a:p>
          <a:p>
            <a:pPr lvl="1">
              <a:spcBef>
                <a:spcPts val="0"/>
              </a:spcBef>
            </a:pPr>
            <a:endParaRPr lang="cs-CZ" sz="2000" dirty="0"/>
          </a:p>
          <a:p>
            <a:pPr lvl="1">
              <a:spcBef>
                <a:spcPts val="0"/>
              </a:spcBef>
            </a:pPr>
            <a:endParaRPr lang="cs-CZ" sz="2000" dirty="0"/>
          </a:p>
          <a:p>
            <a:pPr marL="0" indent="0">
              <a:spcBef>
                <a:spcPts val="0"/>
              </a:spcBef>
              <a:buFont typeface="Arial" charset="0"/>
              <a:buNone/>
            </a:pPr>
            <a:endParaRPr lang="cs-CZ" dirty="0"/>
          </a:p>
        </p:txBody>
      </p:sp>
      <p:pic>
        <p:nvPicPr>
          <p:cNvPr id="35" name="Obrázek 34">
            <a:extLst>
              <a:ext uri="{FF2B5EF4-FFF2-40B4-BE49-F238E27FC236}">
                <a16:creationId xmlns:a16="http://schemas.microsoft.com/office/drawing/2014/main" id="{5BB52EE4-6BFD-44CC-941F-D2E540E7CF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0585" y="4303218"/>
            <a:ext cx="815345" cy="1254377"/>
          </a:xfrm>
          <a:prstGeom prst="rect">
            <a:avLst/>
          </a:prstGeom>
        </p:spPr>
      </p:pic>
      <p:pic>
        <p:nvPicPr>
          <p:cNvPr id="37" name="Obrázek 36">
            <a:extLst>
              <a:ext uri="{FF2B5EF4-FFF2-40B4-BE49-F238E27FC236}">
                <a16:creationId xmlns:a16="http://schemas.microsoft.com/office/drawing/2014/main" id="{22D2ED6A-D5B6-4B9C-A628-76A5F847C6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6035" y="2976879"/>
            <a:ext cx="815345" cy="1254377"/>
          </a:xfrm>
          <a:prstGeom prst="rect">
            <a:avLst/>
          </a:prstGeom>
        </p:spPr>
      </p:pic>
      <p:pic>
        <p:nvPicPr>
          <p:cNvPr id="39" name="Obrázek 38">
            <a:extLst>
              <a:ext uri="{FF2B5EF4-FFF2-40B4-BE49-F238E27FC236}">
                <a16:creationId xmlns:a16="http://schemas.microsoft.com/office/drawing/2014/main" id="{4484261D-26B7-4670-88F4-ABA3A3A686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6035" y="1650540"/>
            <a:ext cx="815345" cy="1254377"/>
          </a:xfrm>
          <a:prstGeom prst="rect">
            <a:avLst/>
          </a:prstGeom>
        </p:spPr>
      </p:pic>
      <p:sp>
        <p:nvSpPr>
          <p:cNvPr id="40" name="Zástupný symbol pro obsah 1">
            <a:extLst>
              <a:ext uri="{FF2B5EF4-FFF2-40B4-BE49-F238E27FC236}">
                <a16:creationId xmlns:a16="http://schemas.microsoft.com/office/drawing/2014/main" id="{59813DAA-2542-4D10-9F4F-45F14F30222E}"/>
              </a:ext>
            </a:extLst>
          </p:cNvPr>
          <p:cNvSpPr txBox="1">
            <a:spLocks/>
          </p:cNvSpPr>
          <p:nvPr/>
        </p:nvSpPr>
        <p:spPr bwMode="auto">
          <a:xfrm>
            <a:off x="5140754" y="3479727"/>
            <a:ext cx="3895192" cy="804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buNone/>
              <a:tabLst>
                <a:tab pos="358775" algn="l"/>
              </a:tabLst>
            </a:pPr>
            <a:r>
              <a:rPr lang="cs-CZ" sz="1800" b="1" dirty="0">
                <a:highlight>
                  <a:srgbClr val="FFFF00"/>
                </a:highlight>
              </a:rPr>
              <a:t>Mgr. Helena Tučková </a:t>
            </a:r>
          </a:p>
          <a:p>
            <a:pPr marL="0" lvl="1" indent="0">
              <a:spcBef>
                <a:spcPts val="0"/>
              </a:spcBef>
              <a:buNone/>
              <a:tabLst>
                <a:tab pos="358775" algn="l"/>
              </a:tabLst>
            </a:pPr>
            <a:r>
              <a:rPr lang="cs-CZ" sz="1400" dirty="0">
                <a:highlight>
                  <a:srgbClr val="FFFF00"/>
                </a:highlight>
              </a:rPr>
              <a:t>starostka Nová Ves u Nového Města na Moravě</a:t>
            </a:r>
          </a:p>
          <a:p>
            <a:pPr marL="0" lvl="1" indent="0">
              <a:spcBef>
                <a:spcPts val="0"/>
              </a:spcBef>
              <a:buNone/>
              <a:tabLst>
                <a:tab pos="358775" algn="l"/>
              </a:tabLst>
            </a:pPr>
            <a:r>
              <a:rPr lang="cs-CZ" sz="1400" dirty="0">
                <a:solidFill>
                  <a:srgbClr val="0000FF"/>
                </a:solidFill>
                <a:highlight>
                  <a:srgbClr val="FFFF00"/>
                </a:highlight>
              </a:rPr>
              <a:t>okres Žďár nad Sázavou</a:t>
            </a:r>
            <a:endParaRPr lang="cs-CZ" sz="1800" dirty="0">
              <a:solidFill>
                <a:srgbClr val="0000FF"/>
              </a:solidFill>
              <a:highlight>
                <a:srgbClr val="FFFF00"/>
              </a:highlight>
            </a:endParaRPr>
          </a:p>
          <a:p>
            <a:pPr lvl="1">
              <a:spcBef>
                <a:spcPts val="0"/>
              </a:spcBef>
            </a:pPr>
            <a:endParaRPr lang="cs-CZ" sz="2000" dirty="0"/>
          </a:p>
          <a:p>
            <a:pPr lvl="1">
              <a:spcBef>
                <a:spcPts val="0"/>
              </a:spcBef>
            </a:pPr>
            <a:endParaRPr lang="cs-CZ" sz="2000" dirty="0"/>
          </a:p>
          <a:p>
            <a:pPr marL="0" indent="0">
              <a:spcBef>
                <a:spcPts val="0"/>
              </a:spcBef>
              <a:buFont typeface="Arial" charset="0"/>
              <a:buNone/>
            </a:pPr>
            <a:endParaRPr lang="cs-CZ" dirty="0"/>
          </a:p>
        </p:txBody>
      </p:sp>
      <p:pic>
        <p:nvPicPr>
          <p:cNvPr id="4098" name="Picture 2">
            <a:extLst>
              <a:ext uri="{FF2B5EF4-FFF2-40B4-BE49-F238E27FC236}">
                <a16:creationId xmlns:a16="http://schemas.microsoft.com/office/drawing/2014/main" id="{2E287271-3BFB-4912-93C8-70EA4D9DD5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77" y="514373"/>
            <a:ext cx="1554290" cy="54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id="{BC12DEA8-9DFA-4224-AB42-A2E88BFDFFE5}"/>
              </a:ext>
            </a:extLst>
          </p:cNvPr>
          <p:cNvPicPr>
            <a:picLocks noChangeAspect="1"/>
          </p:cNvPicPr>
          <p:nvPr/>
        </p:nvPicPr>
        <p:blipFill>
          <a:blip r:embed="rId13"/>
          <a:stretch>
            <a:fillRect/>
          </a:stretch>
        </p:blipFill>
        <p:spPr>
          <a:xfrm>
            <a:off x="342977" y="2286912"/>
            <a:ext cx="893066" cy="1115570"/>
          </a:xfrm>
          <a:prstGeom prst="rect">
            <a:avLst/>
          </a:prstGeom>
        </p:spPr>
      </p:pic>
      <p:sp>
        <p:nvSpPr>
          <p:cNvPr id="25" name="Zástupný symbol pro obsah 1">
            <a:extLst>
              <a:ext uri="{FF2B5EF4-FFF2-40B4-BE49-F238E27FC236}">
                <a16:creationId xmlns:a16="http://schemas.microsoft.com/office/drawing/2014/main" id="{5A290F82-FE33-4FE5-8C12-CB31B8A4B6EA}"/>
              </a:ext>
            </a:extLst>
          </p:cNvPr>
          <p:cNvSpPr txBox="1">
            <a:spLocks/>
          </p:cNvSpPr>
          <p:nvPr/>
        </p:nvSpPr>
        <p:spPr bwMode="auto">
          <a:xfrm>
            <a:off x="250014" y="3429000"/>
            <a:ext cx="2271807" cy="12405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buNone/>
              <a:tabLst>
                <a:tab pos="358775" algn="l"/>
              </a:tabLst>
            </a:pPr>
            <a:r>
              <a:rPr lang="cs-CZ" sz="1400" dirty="0">
                <a:solidFill>
                  <a:srgbClr val="663300"/>
                </a:solidFill>
                <a:highlight>
                  <a:srgbClr val="FFFF00"/>
                </a:highlight>
              </a:rPr>
              <a:t>členka </a:t>
            </a:r>
          </a:p>
          <a:p>
            <a:pPr marL="0" lvl="1" indent="0">
              <a:spcBef>
                <a:spcPts val="0"/>
              </a:spcBef>
              <a:buNone/>
              <a:tabLst>
                <a:tab pos="358775" algn="l"/>
              </a:tabLst>
            </a:pPr>
            <a:r>
              <a:rPr lang="cs-CZ" sz="1400" dirty="0">
                <a:solidFill>
                  <a:srgbClr val="663300"/>
                </a:solidFill>
                <a:highlight>
                  <a:srgbClr val="FFFF00"/>
                </a:highlight>
              </a:rPr>
              <a:t>dozorčí rady</a:t>
            </a:r>
          </a:p>
          <a:p>
            <a:pPr marL="0" lvl="1" indent="0">
              <a:spcBef>
                <a:spcPts val="0"/>
              </a:spcBef>
              <a:buNone/>
              <a:tabLst>
                <a:tab pos="358775" algn="l"/>
              </a:tabLst>
            </a:pPr>
            <a:r>
              <a:rPr lang="cs-CZ" sz="1800" b="1" dirty="0">
                <a:solidFill>
                  <a:srgbClr val="663300"/>
                </a:solidFill>
                <a:highlight>
                  <a:srgbClr val="FFFF00"/>
                </a:highlight>
              </a:rPr>
              <a:t>Pavla Chadimová</a:t>
            </a:r>
          </a:p>
          <a:p>
            <a:pPr marL="0" lvl="1" indent="0">
              <a:spcBef>
                <a:spcPts val="0"/>
              </a:spcBef>
              <a:buNone/>
              <a:tabLst>
                <a:tab pos="358775" algn="l"/>
              </a:tabLst>
            </a:pPr>
            <a:r>
              <a:rPr lang="cs-CZ" sz="1400" dirty="0">
                <a:solidFill>
                  <a:srgbClr val="663300"/>
                </a:solidFill>
                <a:highlight>
                  <a:srgbClr val="FFFF00"/>
                </a:highlight>
              </a:rPr>
              <a:t>starostka Heřmanov</a:t>
            </a:r>
          </a:p>
          <a:p>
            <a:pPr marL="0" lvl="1" indent="0">
              <a:spcBef>
                <a:spcPts val="0"/>
              </a:spcBef>
              <a:buNone/>
              <a:tabLst>
                <a:tab pos="358775" algn="l"/>
              </a:tabLst>
            </a:pPr>
            <a:r>
              <a:rPr lang="cs-CZ" sz="1400" dirty="0">
                <a:solidFill>
                  <a:srgbClr val="663300"/>
                </a:solidFill>
                <a:highlight>
                  <a:srgbClr val="FFFF00"/>
                </a:highlight>
              </a:rPr>
              <a:t>okres Žďár nad Sázavou</a:t>
            </a:r>
          </a:p>
          <a:p>
            <a:pPr marL="0" lvl="1" indent="0">
              <a:spcBef>
                <a:spcPts val="0"/>
              </a:spcBef>
              <a:buNone/>
              <a:tabLst>
                <a:tab pos="358775" algn="l"/>
              </a:tabLst>
            </a:pPr>
            <a:endParaRPr lang="cs-CZ" sz="1800" dirty="0"/>
          </a:p>
          <a:p>
            <a:pPr lvl="1">
              <a:spcBef>
                <a:spcPts val="0"/>
              </a:spcBef>
            </a:pPr>
            <a:endParaRPr lang="cs-CZ" sz="2000" dirty="0"/>
          </a:p>
          <a:p>
            <a:pPr lvl="1">
              <a:spcBef>
                <a:spcPts val="0"/>
              </a:spcBef>
            </a:pPr>
            <a:endParaRPr lang="cs-CZ" sz="2000" dirty="0"/>
          </a:p>
          <a:p>
            <a:pPr marL="0" indent="0">
              <a:spcBef>
                <a:spcPts val="0"/>
              </a:spcBef>
              <a:buFont typeface="Arial" charset="0"/>
              <a:buNone/>
            </a:pPr>
            <a:endParaRPr lang="cs-CZ" dirty="0"/>
          </a:p>
        </p:txBody>
      </p:sp>
    </p:spTree>
    <p:extLst>
      <p:ext uri="{BB962C8B-B14F-4D97-AF65-F5344CB8AC3E}">
        <p14:creationId xmlns:p14="http://schemas.microsoft.com/office/powerpoint/2010/main" val="1135682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Obrázek 4" descr="podklad.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 name="Obrázek 5">
            <a:extLst>
              <a:ext uri="{FF2B5EF4-FFF2-40B4-BE49-F238E27FC236}">
                <a16:creationId xmlns:a16="http://schemas.microsoft.com/office/drawing/2014/main" id="{A39CACE1-209A-4AD3-AC5C-FAFC37B9190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429000"/>
            <a:ext cx="4972744" cy="2938873"/>
          </a:xfrm>
          <a:prstGeom prst="rect">
            <a:avLst/>
          </a:prstGeom>
          <a:solidFill>
            <a:schemeClr val="tx1"/>
          </a:solidFill>
          <a:ln>
            <a:noFill/>
          </a:ln>
        </p:spPr>
      </p:pic>
      <p:pic>
        <p:nvPicPr>
          <p:cNvPr id="3" name="Obrázek 2">
            <a:extLst>
              <a:ext uri="{FF2B5EF4-FFF2-40B4-BE49-F238E27FC236}">
                <a16:creationId xmlns:a16="http://schemas.microsoft.com/office/drawing/2014/main" id="{DF0BEB89-2890-4175-8A40-C2671DF18BD6}"/>
              </a:ext>
            </a:extLst>
          </p:cNvPr>
          <p:cNvPicPr>
            <a:picLocks noChangeAspect="1"/>
          </p:cNvPicPr>
          <p:nvPr/>
        </p:nvPicPr>
        <p:blipFill>
          <a:blip r:embed="rId5"/>
          <a:stretch>
            <a:fillRect/>
          </a:stretch>
        </p:blipFill>
        <p:spPr>
          <a:xfrm>
            <a:off x="4238141" y="1181898"/>
            <a:ext cx="4100528" cy="2808312"/>
          </a:xfrm>
          <a:prstGeom prst="rect">
            <a:avLst/>
          </a:prstGeom>
        </p:spPr>
      </p:pic>
      <p:sp>
        <p:nvSpPr>
          <p:cNvPr id="9" name="Zástupný symbol pro obsah 1">
            <a:extLst>
              <a:ext uri="{FF2B5EF4-FFF2-40B4-BE49-F238E27FC236}">
                <a16:creationId xmlns:a16="http://schemas.microsoft.com/office/drawing/2014/main" id="{417F282B-B082-4321-BA76-F377E4FDB3C1}"/>
              </a:ext>
            </a:extLst>
          </p:cNvPr>
          <p:cNvSpPr txBox="1">
            <a:spLocks/>
          </p:cNvSpPr>
          <p:nvPr/>
        </p:nvSpPr>
        <p:spPr bwMode="auto">
          <a:xfrm>
            <a:off x="934544" y="908720"/>
            <a:ext cx="3427399" cy="1825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cs-CZ" sz="2400" b="1" u="sng" dirty="0"/>
              <a:t>Pracoviště</a:t>
            </a:r>
          </a:p>
          <a:p>
            <a:pPr marL="285750" lvl="1">
              <a:buFont typeface="Wingdings" panose="05000000000000000000" pitchFamily="2" charset="2"/>
              <a:buChar char="§"/>
              <a:tabLst>
                <a:tab pos="358775" algn="l"/>
              </a:tabLst>
            </a:pPr>
            <a:r>
              <a:rPr lang="cs-CZ" sz="1800" dirty="0"/>
              <a:t>Hlavní kancelář ve Zlíně</a:t>
            </a:r>
          </a:p>
          <a:p>
            <a:pPr marL="285750" lvl="1">
              <a:buFont typeface="Wingdings" panose="05000000000000000000" pitchFamily="2" charset="2"/>
              <a:buChar char="§"/>
              <a:tabLst>
                <a:tab pos="358775" algn="l"/>
              </a:tabLst>
            </a:pPr>
            <a:r>
              <a:rPr lang="cs-CZ" sz="1800" dirty="0"/>
              <a:t>Regionální kancelář v Praze</a:t>
            </a:r>
          </a:p>
          <a:p>
            <a:pPr marL="285750" lvl="1">
              <a:buFont typeface="Wingdings" panose="05000000000000000000" pitchFamily="2" charset="2"/>
              <a:buChar char="§"/>
              <a:tabLst>
                <a:tab pos="358775" algn="l"/>
              </a:tabLst>
            </a:pPr>
            <a:r>
              <a:rPr lang="cs-CZ" sz="1800" dirty="0"/>
              <a:t>Regionální projektová kancelář      v Jihlavě</a:t>
            </a:r>
          </a:p>
          <a:p>
            <a:pPr lvl="1"/>
            <a:endParaRPr lang="cs-CZ" sz="2000" dirty="0"/>
          </a:p>
          <a:p>
            <a:pPr lvl="1"/>
            <a:endParaRPr lang="cs-CZ" sz="2000" dirty="0"/>
          </a:p>
          <a:p>
            <a:pPr lvl="1"/>
            <a:endParaRPr lang="cs-CZ" sz="2000" dirty="0"/>
          </a:p>
          <a:p>
            <a:endParaRPr lang="cs-CZ" dirty="0"/>
          </a:p>
          <a:p>
            <a:endParaRPr lang="cs-CZ" dirty="0"/>
          </a:p>
          <a:p>
            <a:pPr marL="0" indent="0">
              <a:buFont typeface="Arial" charset="0"/>
              <a:buNone/>
            </a:pPr>
            <a:endParaRPr lang="cs-CZ" dirty="0"/>
          </a:p>
          <a:p>
            <a:pPr marL="0" indent="0">
              <a:buFont typeface="Arial" charset="0"/>
              <a:buNone/>
            </a:pPr>
            <a:endParaRPr lang="cs-CZ" dirty="0"/>
          </a:p>
        </p:txBody>
      </p:sp>
      <p:sp>
        <p:nvSpPr>
          <p:cNvPr id="10" name="Zástupný symbol pro obsah 1">
            <a:extLst>
              <a:ext uri="{FF2B5EF4-FFF2-40B4-BE49-F238E27FC236}">
                <a16:creationId xmlns:a16="http://schemas.microsoft.com/office/drawing/2014/main" id="{B886AA9A-2899-4CA4-8EB2-D4BA3E3A27AA}"/>
              </a:ext>
            </a:extLst>
          </p:cNvPr>
          <p:cNvSpPr txBox="1">
            <a:spLocks/>
          </p:cNvSpPr>
          <p:nvPr/>
        </p:nvSpPr>
        <p:spPr bwMode="auto">
          <a:xfrm>
            <a:off x="5800328" y="4480337"/>
            <a:ext cx="2489865" cy="16585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a:tabLst>
                <a:tab pos="358775" algn="l"/>
              </a:tabLst>
            </a:pPr>
            <a:r>
              <a:rPr lang="cs-CZ" sz="1800" b="1" dirty="0"/>
              <a:t>Regionální struktura manažerů </a:t>
            </a:r>
          </a:p>
          <a:p>
            <a:pPr marL="268288" lvl="1" indent="0">
              <a:spcBef>
                <a:spcPts val="0"/>
              </a:spcBef>
              <a:buNone/>
              <a:tabLst>
                <a:tab pos="358775" algn="l"/>
              </a:tabLst>
            </a:pPr>
            <a:r>
              <a:rPr lang="cs-CZ" sz="1600" dirty="0"/>
              <a:t>(v každém kraji manažer se znalostí oblasti)</a:t>
            </a:r>
          </a:p>
          <a:p>
            <a:pPr lvl="1"/>
            <a:endParaRPr lang="cs-CZ" sz="2000" dirty="0"/>
          </a:p>
          <a:p>
            <a:pPr lvl="1"/>
            <a:endParaRPr lang="cs-CZ" sz="2000" dirty="0"/>
          </a:p>
          <a:p>
            <a:pPr lvl="1"/>
            <a:endParaRPr lang="cs-CZ" sz="2000" dirty="0"/>
          </a:p>
          <a:p>
            <a:endParaRPr lang="cs-CZ" dirty="0"/>
          </a:p>
          <a:p>
            <a:endParaRPr lang="cs-CZ" dirty="0"/>
          </a:p>
          <a:p>
            <a:pPr marL="0" indent="0">
              <a:buFont typeface="Arial" charset="0"/>
              <a:buNone/>
            </a:pPr>
            <a:endParaRPr lang="cs-CZ" dirty="0"/>
          </a:p>
          <a:p>
            <a:pPr marL="0" indent="0">
              <a:buFont typeface="Arial" charset="0"/>
              <a:buNone/>
            </a:pPr>
            <a:endParaRPr lang="cs-CZ" dirty="0"/>
          </a:p>
        </p:txBody>
      </p:sp>
    </p:spTree>
    <p:extLst>
      <p:ext uri="{BB962C8B-B14F-4D97-AF65-F5344CB8AC3E}">
        <p14:creationId xmlns:p14="http://schemas.microsoft.com/office/powerpoint/2010/main" val="833546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Obrázek 4" descr="podklad.jpg"/>
          <p:cNvPicPr>
            <a:picLocks noGrp="1" noChangeAspect="1"/>
          </p:cNvPicPr>
          <p:nvPr>
            <p:ph idx="1"/>
          </p:nvPr>
        </p:nvPicPr>
        <p:blipFill>
          <a:blip r:embed="rId3" cstate="print"/>
          <a:srcRect/>
          <a:stretch>
            <a:fillRect/>
          </a:stretch>
        </p:blipFill>
        <p:spPr bwMode="auto">
          <a:xfrm>
            <a:off x="0" y="0"/>
            <a:ext cx="9144000" cy="6858000"/>
          </a:xfrm>
          <a:prstGeom prst="rect">
            <a:avLst/>
          </a:prstGeom>
          <a:noFill/>
          <a:ln>
            <a:noFill/>
          </a:ln>
        </p:spPr>
      </p:pic>
      <p:sp>
        <p:nvSpPr>
          <p:cNvPr id="5" name="TextovéPole 4"/>
          <p:cNvSpPr txBox="1"/>
          <p:nvPr/>
        </p:nvSpPr>
        <p:spPr>
          <a:xfrm>
            <a:off x="797127" y="384473"/>
            <a:ext cx="4631607" cy="523220"/>
          </a:xfrm>
          <a:prstGeom prst="rect">
            <a:avLst/>
          </a:prstGeom>
        </p:spPr>
        <p:txBody>
          <a:bodyPr wrap="square" rtlCol="0">
            <a:spAutoFit/>
          </a:bodyPr>
          <a:lstStyle/>
          <a:p>
            <a:r>
              <a:rPr lang="cs-CZ" sz="2800" b="1" u="sng" dirty="0">
                <a:latin typeface="+mj-lt"/>
              </a:rPr>
              <a:t>SMS ČR v Kraji Vysočina </a:t>
            </a:r>
          </a:p>
        </p:txBody>
      </p:sp>
      <p:pic>
        <p:nvPicPr>
          <p:cNvPr id="6" name="Obrázek 5">
            <a:extLst>
              <a:ext uri="{FF2B5EF4-FFF2-40B4-BE49-F238E27FC236}">
                <a16:creationId xmlns:a16="http://schemas.microsoft.com/office/drawing/2014/main" id="{33B98566-2AEC-4831-93BA-E0588E55979F}"/>
              </a:ext>
            </a:extLst>
          </p:cNvPr>
          <p:cNvPicPr>
            <a:picLocks noChangeAspect="1"/>
          </p:cNvPicPr>
          <p:nvPr/>
        </p:nvPicPr>
        <p:blipFill>
          <a:blip r:embed="rId4"/>
          <a:stretch>
            <a:fillRect/>
          </a:stretch>
        </p:blipFill>
        <p:spPr>
          <a:xfrm>
            <a:off x="895350" y="897149"/>
            <a:ext cx="8163135" cy="5918096"/>
          </a:xfrm>
          <a:prstGeom prst="rect">
            <a:avLst/>
          </a:prstGeom>
        </p:spPr>
      </p:pic>
      <p:sp>
        <p:nvSpPr>
          <p:cNvPr id="9" name="Zástupný symbol pro obsah 1">
            <a:extLst>
              <a:ext uri="{FF2B5EF4-FFF2-40B4-BE49-F238E27FC236}">
                <a16:creationId xmlns:a16="http://schemas.microsoft.com/office/drawing/2014/main" id="{E4304AA7-BE4C-4A65-83E4-5F9BA7CE82A1}"/>
              </a:ext>
            </a:extLst>
          </p:cNvPr>
          <p:cNvSpPr txBox="1">
            <a:spLocks/>
          </p:cNvSpPr>
          <p:nvPr/>
        </p:nvSpPr>
        <p:spPr bwMode="auto">
          <a:xfrm>
            <a:off x="6876256" y="1844825"/>
            <a:ext cx="2455715" cy="3548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ts val="0"/>
              </a:spcBef>
              <a:buNone/>
              <a:tabLst>
                <a:tab pos="358775" algn="l"/>
              </a:tabLst>
            </a:pPr>
            <a:r>
              <a:rPr lang="cs-CZ" sz="1800" b="1" dirty="0"/>
              <a:t>199 členských obcí</a:t>
            </a:r>
          </a:p>
          <a:p>
            <a:pPr marL="0" lvl="1" indent="0" algn="ctr">
              <a:spcBef>
                <a:spcPts val="0"/>
              </a:spcBef>
              <a:buNone/>
              <a:tabLst>
                <a:tab pos="358775" algn="l"/>
              </a:tabLst>
            </a:pPr>
            <a:endParaRPr lang="cs-CZ" sz="1000" dirty="0"/>
          </a:p>
          <a:p>
            <a:pPr marL="0" lvl="1" indent="0" algn="ctr">
              <a:buNone/>
              <a:tabLst>
                <a:tab pos="358775" algn="l"/>
              </a:tabLst>
            </a:pPr>
            <a:endParaRPr lang="cs-CZ" sz="1800" dirty="0"/>
          </a:p>
          <a:p>
            <a:pPr lvl="1" algn="ctr"/>
            <a:endParaRPr lang="cs-CZ" sz="2000" dirty="0"/>
          </a:p>
          <a:p>
            <a:pPr lvl="1" algn="ctr"/>
            <a:endParaRPr lang="cs-CZ" sz="2000" dirty="0"/>
          </a:p>
          <a:p>
            <a:pPr marL="0" indent="0" algn="ctr">
              <a:buFont typeface="Arial" charset="0"/>
              <a:buNone/>
            </a:pPr>
            <a:endParaRPr lang="cs-CZ" dirty="0"/>
          </a:p>
        </p:txBody>
      </p:sp>
    </p:spTree>
    <p:extLst>
      <p:ext uri="{BB962C8B-B14F-4D97-AF65-F5344CB8AC3E}">
        <p14:creationId xmlns:p14="http://schemas.microsoft.com/office/powerpoint/2010/main" val="2818017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99592" y="2132856"/>
            <a:ext cx="7704856" cy="3761259"/>
          </a:xfrm>
        </p:spPr>
        <p:txBody>
          <a:bodyPr/>
          <a:lstStyle/>
          <a:p>
            <a:pPr marL="0" indent="0">
              <a:lnSpc>
                <a:spcPct val="150000"/>
              </a:lnSpc>
              <a:buNone/>
            </a:pPr>
            <a:r>
              <a:rPr lang="cs-CZ" sz="2800" b="1" u="sng" dirty="0"/>
              <a:t>Principy a pravidla SMS ČR</a:t>
            </a:r>
          </a:p>
          <a:p>
            <a:pPr>
              <a:spcBef>
                <a:spcPts val="600"/>
              </a:spcBef>
            </a:pPr>
            <a:r>
              <a:rPr lang="cs-CZ" sz="1800" b="1" dirty="0"/>
              <a:t>Právo na samosprávu </a:t>
            </a:r>
            <a:r>
              <a:rPr lang="cs-CZ" sz="1800" dirty="0"/>
              <a:t>(odmítáme slučování obcí).</a:t>
            </a:r>
          </a:p>
          <a:p>
            <a:pPr>
              <a:spcBef>
                <a:spcPts val="600"/>
              </a:spcBef>
            </a:pPr>
            <a:r>
              <a:rPr lang="cs-CZ" sz="1800" b="1" dirty="0"/>
              <a:t>Zákaz diskriminace</a:t>
            </a:r>
            <a:r>
              <a:rPr lang="cs-CZ" sz="1800" dirty="0"/>
              <a:t> (právo občanů venkova na veřejné služby, dostupné školy, pošty, veřejná doprava,…).</a:t>
            </a:r>
          </a:p>
          <a:p>
            <a:pPr>
              <a:spcBef>
                <a:spcPts val="600"/>
              </a:spcBef>
            </a:pPr>
            <a:r>
              <a:rPr lang="cs-CZ" sz="2000" b="1" dirty="0">
                <a:highlight>
                  <a:srgbClr val="FFFF00"/>
                </a:highlight>
              </a:rPr>
              <a:t>Finanční soběstačnost obcí a systémovost dělení daňových výnosů </a:t>
            </a:r>
            <a:r>
              <a:rPr lang="cs-CZ" sz="2000" dirty="0">
                <a:highlight>
                  <a:srgbClr val="FFFF00"/>
                </a:highlight>
              </a:rPr>
              <a:t>(RUD)</a:t>
            </a:r>
          </a:p>
          <a:p>
            <a:pPr marL="361950" indent="0">
              <a:lnSpc>
                <a:spcPct val="150000"/>
              </a:lnSpc>
              <a:buNone/>
            </a:pPr>
            <a:r>
              <a:rPr lang="cs-CZ" sz="1600" i="1" dirty="0"/>
              <a:t>SMSka 1/2020, </a:t>
            </a:r>
            <a:r>
              <a:rPr lang="cs-CZ" sz="1600" i="1" u="sng" dirty="0">
                <a:hlinkClick r:id="rId3"/>
              </a:rPr>
              <a:t>https://www.facebook.com/SMSCR.CZ/</a:t>
            </a:r>
            <a:r>
              <a:rPr lang="cs-CZ" sz="1600" dirty="0"/>
              <a:t>.</a:t>
            </a:r>
            <a:endParaRPr lang="cs-CZ" sz="1600" b="1" dirty="0"/>
          </a:p>
          <a:p>
            <a:pPr>
              <a:lnSpc>
                <a:spcPct val="150000"/>
              </a:lnSpc>
            </a:pPr>
            <a:r>
              <a:rPr lang="cs-CZ" sz="1600" b="1" dirty="0"/>
              <a:t>Princip spolurozhodování </a:t>
            </a:r>
            <a:r>
              <a:rPr lang="cs-CZ" sz="1600" dirty="0"/>
              <a:t>(subsidiarita).</a:t>
            </a:r>
          </a:p>
          <a:p>
            <a:pPr>
              <a:lnSpc>
                <a:spcPct val="150000"/>
              </a:lnSpc>
            </a:pPr>
            <a:r>
              <a:rPr lang="cs-CZ" sz="1600" b="1" dirty="0"/>
              <a:t>Princip spolupráce </a:t>
            </a:r>
            <a:r>
              <a:rPr lang="cs-CZ" sz="1600" dirty="0"/>
              <a:t>(např. podpora MAS, diskuze a spolupráce s regionálními partnery).</a:t>
            </a:r>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pic>
        <p:nvPicPr>
          <p:cNvPr id="5" name="Obrázek 4">
            <a:extLst>
              <a:ext uri="{FF2B5EF4-FFF2-40B4-BE49-F238E27FC236}">
                <a16:creationId xmlns:a16="http://schemas.microsoft.com/office/drawing/2014/main" id="{0C388CBA-0795-4B08-8F5D-9A654C536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2656"/>
            <a:ext cx="9144000" cy="1692639"/>
          </a:xfrm>
          <a:prstGeom prst="rect">
            <a:avLst/>
          </a:prstGeom>
        </p:spPr>
      </p:pic>
    </p:spTree>
    <p:extLst>
      <p:ext uri="{BB962C8B-B14F-4D97-AF65-F5344CB8AC3E}">
        <p14:creationId xmlns:p14="http://schemas.microsoft.com/office/powerpoint/2010/main" val="371614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Obrázek 4" descr="podklad.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Zástupný symbol pro obsah 1"/>
          <p:cNvSpPr>
            <a:spLocks noGrp="1"/>
          </p:cNvSpPr>
          <p:nvPr>
            <p:ph idx="1"/>
          </p:nvPr>
        </p:nvSpPr>
        <p:spPr>
          <a:xfrm>
            <a:off x="755576" y="404664"/>
            <a:ext cx="8013576" cy="2088232"/>
          </a:xfrm>
        </p:spPr>
        <p:txBody>
          <a:bodyPr/>
          <a:lstStyle/>
          <a:p>
            <a:pPr marL="0" indent="0">
              <a:lnSpc>
                <a:spcPct val="150000"/>
              </a:lnSpc>
              <a:buNone/>
            </a:pPr>
            <a:r>
              <a:rPr lang="cs-CZ" sz="2800" b="1" u="sng" dirty="0"/>
              <a:t>Hlavní činnosti SMS ČR</a:t>
            </a:r>
            <a:endParaRPr lang="cs-CZ" sz="2800" dirty="0"/>
          </a:p>
          <a:p>
            <a:pPr>
              <a:lnSpc>
                <a:spcPct val="150000"/>
              </a:lnSpc>
            </a:pPr>
            <a:r>
              <a:rPr lang="cs-CZ" sz="2000" dirty="0"/>
              <a:t>Povinné </a:t>
            </a:r>
            <a:r>
              <a:rPr lang="cs-CZ" sz="2000" b="1" dirty="0">
                <a:solidFill>
                  <a:srgbClr val="0000FF"/>
                </a:solidFill>
              </a:rPr>
              <a:t>připomínkové místo </a:t>
            </a:r>
            <a:r>
              <a:rPr lang="cs-CZ" sz="2000" dirty="0"/>
              <a:t>dle Legislativních pravidel vlády</a:t>
            </a:r>
          </a:p>
          <a:p>
            <a:r>
              <a:rPr lang="cs-CZ" sz="2000" dirty="0"/>
              <a:t>SMS ČR je </a:t>
            </a:r>
            <a:r>
              <a:rPr lang="cs-CZ" sz="2000" dirty="0">
                <a:solidFill>
                  <a:srgbClr val="0000FF"/>
                </a:solidFill>
              </a:rPr>
              <a:t>partnerem </a:t>
            </a:r>
            <a:r>
              <a:rPr lang="cs-CZ" sz="2000" b="1" dirty="0">
                <a:solidFill>
                  <a:srgbClr val="0000FF"/>
                </a:solidFill>
              </a:rPr>
              <a:t>vlády, parlamentu, krajů ČR a nevládního sektoru</a:t>
            </a:r>
            <a:br>
              <a:rPr lang="cs-CZ" sz="2000" b="1" dirty="0"/>
            </a:br>
            <a:r>
              <a:rPr lang="cs-CZ" sz="2000" dirty="0"/>
              <a:t>(</a:t>
            </a:r>
            <a:r>
              <a:rPr lang="cs-CZ" sz="1800" dirty="0"/>
              <a:t>účast na pracovních skupinách, komisích, osobní jednání …)</a:t>
            </a:r>
            <a:endParaRPr lang="cs-CZ" sz="2000" dirty="0"/>
          </a:p>
          <a:p>
            <a:pPr marL="457200" lvl="1" indent="0">
              <a:buNone/>
            </a:pPr>
            <a:endParaRPr lang="cs-CZ" sz="1600" b="1" dirty="0"/>
          </a:p>
          <a:p>
            <a:pPr lvl="1"/>
            <a:endParaRPr lang="cs-CZ" sz="1600" dirty="0"/>
          </a:p>
          <a:p>
            <a:pPr lvl="1"/>
            <a:endParaRPr lang="cs-CZ" dirty="0"/>
          </a:p>
          <a:p>
            <a:pPr marL="0" indent="0">
              <a:buNone/>
            </a:pPr>
            <a:endParaRPr lang="cs-CZ" dirty="0"/>
          </a:p>
          <a:p>
            <a:pPr marL="0" indent="0">
              <a:buNone/>
            </a:pPr>
            <a:endParaRPr lang="cs-CZ" dirty="0"/>
          </a:p>
        </p:txBody>
      </p:sp>
      <p:sp>
        <p:nvSpPr>
          <p:cNvPr id="7" name="Zástupný symbol pro obsah 1">
            <a:extLst>
              <a:ext uri="{FF2B5EF4-FFF2-40B4-BE49-F238E27FC236}">
                <a16:creationId xmlns:a16="http://schemas.microsoft.com/office/drawing/2014/main" id="{8AB03D04-5199-4E81-B0AF-ACA1142FFEB1}"/>
              </a:ext>
            </a:extLst>
          </p:cNvPr>
          <p:cNvSpPr txBox="1">
            <a:spLocks/>
          </p:cNvSpPr>
          <p:nvPr/>
        </p:nvSpPr>
        <p:spPr bwMode="auto">
          <a:xfrm>
            <a:off x="720761" y="2420888"/>
            <a:ext cx="8013576"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charset="0"/>
              <a:buNone/>
            </a:pPr>
            <a:r>
              <a:rPr lang="cs-CZ" sz="2800" b="1" u="sng" dirty="0"/>
              <a:t>Odborná činnost SMS ČR – Pracovní skupiny</a:t>
            </a:r>
            <a:endParaRPr lang="cs-CZ" sz="2800" dirty="0"/>
          </a:p>
          <a:p>
            <a:pPr>
              <a:spcBef>
                <a:spcPts val="600"/>
              </a:spcBef>
            </a:pPr>
            <a:r>
              <a:rPr lang="cs-CZ" sz="1600" dirty="0"/>
              <a:t>Zastoupeny zástupci jednotlivých krajů (starostové, odborníci k dané problematice)</a:t>
            </a:r>
          </a:p>
          <a:p>
            <a:pPr marL="1081088" indent="352425">
              <a:spcBef>
                <a:spcPts val="600"/>
              </a:spcBef>
              <a:buFont typeface="Wingdings" panose="05000000000000000000" pitchFamily="2" charset="2"/>
              <a:buChar char="Ø"/>
            </a:pPr>
            <a:r>
              <a:rPr lang="cs-CZ" sz="1800" b="1" dirty="0"/>
              <a:t>PS pro dotace a mezinárodní vztahy </a:t>
            </a:r>
          </a:p>
          <a:p>
            <a:pPr marL="1081088" indent="352425">
              <a:spcBef>
                <a:spcPts val="600"/>
              </a:spcBef>
              <a:buFont typeface="Wingdings" panose="05000000000000000000" pitchFamily="2" charset="2"/>
              <a:buChar char="Ø"/>
            </a:pPr>
            <a:r>
              <a:rPr lang="cs-CZ" sz="1800" b="1" dirty="0"/>
              <a:t>PS pro služby na venkově </a:t>
            </a:r>
          </a:p>
          <a:p>
            <a:pPr marL="1081088" indent="352425">
              <a:spcBef>
                <a:spcPts val="600"/>
              </a:spcBef>
              <a:buFont typeface="Wingdings" panose="05000000000000000000" pitchFamily="2" charset="2"/>
              <a:buChar char="Ø"/>
            </a:pPr>
            <a:r>
              <a:rPr lang="cs-CZ" sz="1800" b="1" dirty="0"/>
              <a:t>PS pro sociální záležitosti obcí</a:t>
            </a:r>
            <a:endParaRPr lang="cs-CZ" sz="1800" dirty="0"/>
          </a:p>
          <a:p>
            <a:pPr marL="1081088" indent="352425">
              <a:spcBef>
                <a:spcPts val="600"/>
              </a:spcBef>
              <a:buFont typeface="Wingdings" panose="05000000000000000000" pitchFamily="2" charset="2"/>
              <a:buChar char="Ø"/>
            </a:pPr>
            <a:r>
              <a:rPr lang="cs-CZ" sz="1800" b="1" dirty="0"/>
              <a:t>PS pro financování samospráv</a:t>
            </a:r>
            <a:r>
              <a:rPr lang="cs-CZ" sz="1800" dirty="0"/>
              <a:t> </a:t>
            </a:r>
          </a:p>
          <a:p>
            <a:pPr marL="1081088" indent="352425">
              <a:spcBef>
                <a:spcPts val="600"/>
              </a:spcBef>
              <a:buFont typeface="Wingdings" panose="05000000000000000000" pitchFamily="2" charset="2"/>
              <a:buChar char="Ø"/>
            </a:pPr>
            <a:r>
              <a:rPr lang="cs-CZ" sz="1800" b="1" dirty="0"/>
              <a:t>PS pro školství, sport a kulturu </a:t>
            </a:r>
          </a:p>
          <a:p>
            <a:pPr marL="1081088" indent="352425">
              <a:spcBef>
                <a:spcPts val="600"/>
              </a:spcBef>
              <a:buFont typeface="Wingdings" panose="05000000000000000000" pitchFamily="2" charset="2"/>
              <a:buChar char="Ø"/>
            </a:pPr>
            <a:r>
              <a:rPr lang="cs-CZ" sz="1800" b="1" dirty="0"/>
              <a:t>PS pro veřejnou správu a služby </a:t>
            </a:r>
          </a:p>
          <a:p>
            <a:pPr marL="1081088" indent="352425">
              <a:spcBef>
                <a:spcPts val="600"/>
              </a:spcBef>
              <a:buFont typeface="Wingdings" panose="05000000000000000000" pitchFamily="2" charset="2"/>
              <a:buChar char="Ø"/>
            </a:pPr>
            <a:r>
              <a:rPr lang="cs-CZ" sz="1800" b="1" dirty="0"/>
              <a:t>PS pro životní prostředí a zemědělství</a:t>
            </a:r>
          </a:p>
          <a:p>
            <a:pPr marL="1081088" indent="352425">
              <a:spcBef>
                <a:spcPts val="600"/>
              </a:spcBef>
              <a:buFont typeface="Wingdings" panose="05000000000000000000" pitchFamily="2" charset="2"/>
              <a:buChar char="Ø"/>
            </a:pPr>
            <a:r>
              <a:rPr lang="cs-CZ" sz="1800" b="1" dirty="0"/>
              <a:t>PS pro strategický rozvoj a územní plánování </a:t>
            </a:r>
          </a:p>
          <a:p>
            <a:pPr marL="0" indent="0">
              <a:buFont typeface="Arial" charset="0"/>
              <a:buNone/>
            </a:pPr>
            <a:endParaRPr lang="cs-CZ" dirty="0"/>
          </a:p>
        </p:txBody>
      </p:sp>
    </p:spTree>
    <p:extLst>
      <p:ext uri="{BB962C8B-B14F-4D97-AF65-F5344CB8AC3E}">
        <p14:creationId xmlns:p14="http://schemas.microsoft.com/office/powerpoint/2010/main" val="3093414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Obrázek 4" descr="podklad.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Zástupný symbol pro obsah 1">
            <a:extLst>
              <a:ext uri="{FF2B5EF4-FFF2-40B4-BE49-F238E27FC236}">
                <a16:creationId xmlns:a16="http://schemas.microsoft.com/office/drawing/2014/main" id="{8AB03D04-5199-4E81-B0AF-ACA1142FFEB1}"/>
              </a:ext>
            </a:extLst>
          </p:cNvPr>
          <p:cNvSpPr txBox="1">
            <a:spLocks/>
          </p:cNvSpPr>
          <p:nvPr/>
        </p:nvSpPr>
        <p:spPr bwMode="auto">
          <a:xfrm>
            <a:off x="827584" y="332656"/>
            <a:ext cx="7848872" cy="5832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charset="0"/>
              <a:buNone/>
            </a:pPr>
            <a:r>
              <a:rPr lang="cs-CZ" sz="2800" b="1" u="sng" dirty="0"/>
              <a:t>Pracovní skupiny</a:t>
            </a:r>
            <a:endParaRPr lang="cs-CZ" sz="2800" dirty="0"/>
          </a:p>
          <a:p>
            <a:pPr marL="0" indent="0">
              <a:spcBef>
                <a:spcPts val="600"/>
              </a:spcBef>
              <a:buNone/>
            </a:pPr>
            <a:r>
              <a:rPr lang="cs-CZ" sz="1800" b="1" u="sng" dirty="0">
                <a:solidFill>
                  <a:srgbClr val="0000FF"/>
                </a:solidFill>
              </a:rPr>
              <a:t>PS pro financování samospráv</a:t>
            </a:r>
            <a:r>
              <a:rPr lang="cs-CZ" sz="1800" dirty="0">
                <a:solidFill>
                  <a:srgbClr val="0000FF"/>
                </a:solidFill>
              </a:rPr>
              <a:t> </a:t>
            </a:r>
            <a:r>
              <a:rPr lang="cs-CZ" sz="1200" i="1" dirty="0"/>
              <a:t>(Petr Bárta, Vepříkov)</a:t>
            </a:r>
          </a:p>
          <a:p>
            <a:pPr marL="176213" lvl="1" indent="0">
              <a:spcBef>
                <a:spcPts val="600"/>
              </a:spcBef>
              <a:buNone/>
            </a:pPr>
            <a:r>
              <a:rPr lang="cs-CZ" sz="1400" dirty="0"/>
              <a:t>rozpočtové určení daní, daňový řád (daně), místní poplatky,</a:t>
            </a:r>
          </a:p>
          <a:p>
            <a:pPr marL="176213" lvl="1" indent="0">
              <a:spcBef>
                <a:spcPts val="0"/>
              </a:spcBef>
              <a:buNone/>
            </a:pPr>
            <a:r>
              <a:rPr lang="cs-CZ" sz="1400" dirty="0"/>
              <a:t>evidence obyvatel (stanovení výše příjmů a sdílených daní)</a:t>
            </a:r>
          </a:p>
          <a:p>
            <a:pPr marL="176213" lvl="1" indent="-176213">
              <a:spcBef>
                <a:spcPts val="600"/>
              </a:spcBef>
              <a:buNone/>
            </a:pPr>
            <a:r>
              <a:rPr lang="cs-CZ" sz="1800" b="1" u="sng" dirty="0">
                <a:solidFill>
                  <a:srgbClr val="0000FF"/>
                </a:solidFill>
              </a:rPr>
              <a:t>PS pro životní prostředí a zemědělství</a:t>
            </a:r>
            <a:r>
              <a:rPr lang="cs-CZ" sz="1800" b="1" dirty="0">
                <a:solidFill>
                  <a:srgbClr val="0000FF"/>
                </a:solidFill>
              </a:rPr>
              <a:t> </a:t>
            </a:r>
            <a:r>
              <a:rPr lang="cs-CZ" sz="1200" i="1" dirty="0"/>
              <a:t>(Ing. Mgr. Jan Sedláček, Křižánky, Petr Zadina, Radostín)</a:t>
            </a:r>
            <a:endParaRPr lang="cs-CZ" sz="1600" i="1" dirty="0"/>
          </a:p>
          <a:p>
            <a:pPr marL="457200" lvl="1" indent="-280988">
              <a:spcBef>
                <a:spcPts val="600"/>
              </a:spcBef>
              <a:buNone/>
            </a:pPr>
            <a:r>
              <a:rPr lang="cs-CZ" sz="1400" dirty="0"/>
              <a:t>odpadové hospodářství, otázky kvality vody a ovzduší, obnovitelné zdroje</a:t>
            </a:r>
          </a:p>
          <a:p>
            <a:pPr marL="457200" lvl="1" indent="-280988">
              <a:spcBef>
                <a:spcPts val="0"/>
              </a:spcBef>
              <a:buNone/>
            </a:pPr>
            <a:r>
              <a:rPr lang="cs-CZ" sz="1400" dirty="0"/>
              <a:t>rozvoj krajiny, eroze…</a:t>
            </a:r>
          </a:p>
          <a:p>
            <a:pPr marL="0" lvl="1" indent="0">
              <a:spcBef>
                <a:spcPts val="600"/>
              </a:spcBef>
              <a:buNone/>
            </a:pPr>
            <a:r>
              <a:rPr lang="cs-CZ" sz="1600" b="1" u="sng" dirty="0">
                <a:solidFill>
                  <a:srgbClr val="0000FF"/>
                </a:solidFill>
              </a:rPr>
              <a:t>PS pro služby na venkově</a:t>
            </a:r>
            <a:r>
              <a:rPr lang="cs-CZ" sz="1600" b="1" dirty="0">
                <a:solidFill>
                  <a:srgbClr val="0000FF"/>
                </a:solidFill>
              </a:rPr>
              <a:t> </a:t>
            </a:r>
            <a:r>
              <a:rPr lang="cs-CZ" sz="1200" i="1" dirty="0"/>
              <a:t>(Dagmar Vaňková, Jeřišno)</a:t>
            </a:r>
          </a:p>
          <a:p>
            <a:pPr marL="0" lvl="1" indent="176213">
              <a:spcBef>
                <a:spcPts val="600"/>
              </a:spcBef>
              <a:buNone/>
            </a:pPr>
            <a:r>
              <a:rPr lang="cs-CZ" sz="1400" dirty="0"/>
              <a:t>doprava, pošta, obchod, hostinec, úřady, lékař, zubař</a:t>
            </a:r>
          </a:p>
          <a:p>
            <a:pPr marL="0" lvl="1" indent="0">
              <a:spcBef>
                <a:spcPts val="600"/>
              </a:spcBef>
              <a:buNone/>
            </a:pPr>
            <a:r>
              <a:rPr lang="cs-CZ" sz="1600" b="1" u="sng" dirty="0">
                <a:solidFill>
                  <a:srgbClr val="0000FF"/>
                </a:solidFill>
              </a:rPr>
              <a:t>PS pro školství, sport a kulturu</a:t>
            </a:r>
            <a:r>
              <a:rPr lang="cs-CZ" sz="1600" b="1" dirty="0">
                <a:solidFill>
                  <a:srgbClr val="0000FF"/>
                </a:solidFill>
              </a:rPr>
              <a:t> </a:t>
            </a:r>
            <a:r>
              <a:rPr lang="cs-CZ" sz="1200" i="1" dirty="0"/>
              <a:t>(Miroslav Jirků, Jiřice)</a:t>
            </a:r>
          </a:p>
          <a:p>
            <a:pPr marL="0" lvl="1" indent="0">
              <a:spcBef>
                <a:spcPts val="600"/>
              </a:spcBef>
              <a:buNone/>
            </a:pPr>
            <a:r>
              <a:rPr lang="cs-CZ" sz="1600" b="1" u="sng" dirty="0">
                <a:solidFill>
                  <a:srgbClr val="0000FF"/>
                </a:solidFill>
              </a:rPr>
              <a:t>PS pro strategický rozvoj a územní plánování </a:t>
            </a:r>
            <a:r>
              <a:rPr lang="cs-CZ" sz="1200" i="1" dirty="0"/>
              <a:t>(Bc. Josef Dvořák, Radňovice)</a:t>
            </a:r>
          </a:p>
          <a:p>
            <a:pPr marL="0" lvl="1" indent="176213">
              <a:spcBef>
                <a:spcPts val="600"/>
              </a:spcBef>
              <a:buNone/>
            </a:pPr>
            <a:r>
              <a:rPr lang="cs-CZ" sz="1600" dirty="0"/>
              <a:t>regionální politika, cestovní ruch, územní plánování či stavební řády. </a:t>
            </a:r>
          </a:p>
          <a:p>
            <a:pPr marL="0" lvl="1" indent="176213">
              <a:spcBef>
                <a:spcPts val="600"/>
              </a:spcBef>
              <a:buNone/>
            </a:pPr>
            <a:r>
              <a:rPr lang="cs-CZ" sz="1600" dirty="0"/>
              <a:t>veřejné </a:t>
            </a:r>
            <a:r>
              <a:rPr lang="cs-CZ" sz="1400" dirty="0"/>
              <a:t>investování a problematika veřejných zakázek.</a:t>
            </a:r>
          </a:p>
          <a:p>
            <a:pPr marL="0" lvl="1" indent="0">
              <a:spcBef>
                <a:spcPts val="600"/>
              </a:spcBef>
              <a:buNone/>
            </a:pPr>
            <a:r>
              <a:rPr lang="cs-CZ" sz="1600" b="1" u="sng" dirty="0">
                <a:solidFill>
                  <a:srgbClr val="0000FF"/>
                </a:solidFill>
              </a:rPr>
              <a:t>PS pro dotace a mezinárodní vztahy</a:t>
            </a:r>
            <a:r>
              <a:rPr lang="cs-CZ" sz="1600" b="1" dirty="0">
                <a:solidFill>
                  <a:srgbClr val="0000FF"/>
                </a:solidFill>
              </a:rPr>
              <a:t> </a:t>
            </a:r>
            <a:r>
              <a:rPr lang="cs-CZ" sz="1400" i="1" dirty="0">
                <a:solidFill>
                  <a:srgbClr val="FF3300"/>
                </a:solidFill>
              </a:rPr>
              <a:t>(neobsazeno)</a:t>
            </a:r>
          </a:p>
          <a:p>
            <a:pPr marL="0" lvl="1" indent="0">
              <a:spcBef>
                <a:spcPts val="600"/>
              </a:spcBef>
              <a:buNone/>
            </a:pPr>
            <a:r>
              <a:rPr lang="cs-CZ" sz="1600" b="1" u="sng" dirty="0">
                <a:solidFill>
                  <a:srgbClr val="0000FF"/>
                </a:solidFill>
              </a:rPr>
              <a:t>PS pro veřejnou správu a služby</a:t>
            </a:r>
            <a:r>
              <a:rPr lang="cs-CZ" sz="1600" b="1" dirty="0">
                <a:solidFill>
                  <a:srgbClr val="0000FF"/>
                </a:solidFill>
              </a:rPr>
              <a:t> </a:t>
            </a:r>
            <a:r>
              <a:rPr lang="cs-CZ" sz="1200" i="1" dirty="0"/>
              <a:t>(předseda Ing. Mgr. Jan Sedláček, Křižánky, Pavla Chadimová, Heřmanov)</a:t>
            </a:r>
            <a:endParaRPr lang="cs-CZ" sz="1600" dirty="0"/>
          </a:p>
          <a:p>
            <a:pPr marL="0" lvl="1" indent="176213">
              <a:spcBef>
                <a:spcPts val="600"/>
              </a:spcBef>
              <a:buNone/>
            </a:pPr>
            <a:r>
              <a:rPr lang="cs-CZ" sz="1400" dirty="0"/>
              <a:t>byrokracie, přenesená působnost</a:t>
            </a:r>
          </a:p>
          <a:p>
            <a:pPr marL="0" lvl="1" indent="0">
              <a:spcBef>
                <a:spcPts val="600"/>
              </a:spcBef>
              <a:buNone/>
            </a:pPr>
            <a:r>
              <a:rPr lang="cs-CZ" sz="1600" b="1" u="sng" dirty="0">
                <a:solidFill>
                  <a:srgbClr val="0000FF"/>
                </a:solidFill>
              </a:rPr>
              <a:t>PS pro sociální záležitosti obcí</a:t>
            </a:r>
            <a:r>
              <a:rPr lang="cs-CZ" sz="1600" b="1" dirty="0">
                <a:solidFill>
                  <a:srgbClr val="0000FF"/>
                </a:solidFill>
              </a:rPr>
              <a:t> </a:t>
            </a:r>
            <a:r>
              <a:rPr lang="cs-CZ" sz="1200" i="1" dirty="0"/>
              <a:t>(Mgr. Ladislav Stalmach, Vír, Mgr. Helena Tučková, Nová Ves u NMnM)</a:t>
            </a:r>
          </a:p>
          <a:p>
            <a:pPr marL="0" lvl="1" indent="176213">
              <a:spcBef>
                <a:spcPts val="600"/>
              </a:spcBef>
              <a:buNone/>
            </a:pPr>
            <a:r>
              <a:rPr lang="cs-CZ" sz="1400" dirty="0"/>
              <a:t>veřejné opatrovnictví, sociální bydlení, dávkový systém, aktivní politika zaměstnanosti, sociální služby</a:t>
            </a:r>
          </a:p>
          <a:p>
            <a:pPr marL="457200" lvl="1" indent="-280988">
              <a:spcBef>
                <a:spcPts val="0"/>
              </a:spcBef>
              <a:buNone/>
            </a:pPr>
            <a:endParaRPr lang="cs-CZ" sz="1600" dirty="0"/>
          </a:p>
          <a:p>
            <a:pPr marL="0" indent="0">
              <a:buFont typeface="Arial" charset="0"/>
              <a:buNone/>
            </a:pPr>
            <a:endParaRPr lang="cs-CZ" sz="2000" dirty="0"/>
          </a:p>
          <a:p>
            <a:pPr marL="457200" lvl="1" indent="0">
              <a:buFont typeface="Arial" charset="0"/>
              <a:buNone/>
            </a:pPr>
            <a:endParaRPr lang="cs-CZ" sz="1600" b="1" dirty="0"/>
          </a:p>
          <a:p>
            <a:pPr lvl="1"/>
            <a:endParaRPr lang="cs-CZ" sz="1600" dirty="0"/>
          </a:p>
          <a:p>
            <a:pPr lvl="1"/>
            <a:endParaRPr lang="cs-CZ" dirty="0"/>
          </a:p>
          <a:p>
            <a:pPr marL="0" indent="0">
              <a:buFont typeface="Arial" charset="0"/>
              <a:buNone/>
            </a:pPr>
            <a:endParaRPr lang="cs-CZ" dirty="0"/>
          </a:p>
          <a:p>
            <a:pPr marL="0" indent="0">
              <a:buFont typeface="Arial" charset="0"/>
              <a:buNone/>
            </a:pPr>
            <a:endParaRPr lang="cs-CZ" dirty="0"/>
          </a:p>
        </p:txBody>
      </p:sp>
    </p:spTree>
    <p:extLst>
      <p:ext uri="{BB962C8B-B14F-4D97-AF65-F5344CB8AC3E}">
        <p14:creationId xmlns:p14="http://schemas.microsoft.com/office/powerpoint/2010/main" val="2344921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podklad.jpg">
            <a:extLst>
              <a:ext uri="{FF2B5EF4-FFF2-40B4-BE49-F238E27FC236}">
                <a16:creationId xmlns:a16="http://schemas.microsoft.com/office/drawing/2014/main" id="{1A4B33A8-2A30-4808-8290-E64739D4C7C1}"/>
              </a:ext>
            </a:extLst>
          </p:cNvPr>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Zástupný symbol pro obsah 1">
            <a:extLst>
              <a:ext uri="{FF2B5EF4-FFF2-40B4-BE49-F238E27FC236}">
                <a16:creationId xmlns:a16="http://schemas.microsoft.com/office/drawing/2014/main" id="{166036E3-484C-4FDF-8C7E-39A009DA05CF}"/>
              </a:ext>
            </a:extLst>
          </p:cNvPr>
          <p:cNvSpPr txBox="1">
            <a:spLocks/>
          </p:cNvSpPr>
          <p:nvPr/>
        </p:nvSpPr>
        <p:spPr bwMode="auto">
          <a:xfrm>
            <a:off x="611560" y="315545"/>
            <a:ext cx="7560840" cy="34756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1950" lvl="1" indent="-361950">
              <a:buNone/>
            </a:pPr>
            <a:r>
              <a:rPr lang="cs-CZ" b="1" u="sng" dirty="0"/>
              <a:t>Z činnosti SMS ČR (2018-2019)</a:t>
            </a:r>
          </a:p>
          <a:p>
            <a:pPr marL="180975" lvl="1" indent="-180975">
              <a:spcBef>
                <a:spcPts val="300"/>
              </a:spcBef>
              <a:buFont typeface="Wingdings" panose="05000000000000000000" pitchFamily="2" charset="2"/>
              <a:buChar char="§"/>
            </a:pPr>
            <a:r>
              <a:rPr lang="cs-CZ" sz="1600" dirty="0"/>
              <a:t>Problematika </a:t>
            </a:r>
            <a:r>
              <a:rPr lang="cs-CZ" sz="1600" b="1" dirty="0"/>
              <a:t>zákona o střetu zájmů.</a:t>
            </a:r>
          </a:p>
          <a:p>
            <a:pPr marL="180975" lvl="1" indent="-180975">
              <a:spcBef>
                <a:spcPts val="300"/>
              </a:spcBef>
              <a:buFont typeface="Wingdings" panose="05000000000000000000" pitchFamily="2" charset="2"/>
              <a:buChar char="§"/>
            </a:pPr>
            <a:r>
              <a:rPr lang="cs-CZ" sz="1600" dirty="0"/>
              <a:t>Problematika </a:t>
            </a:r>
            <a:r>
              <a:rPr lang="cs-CZ" sz="1600" b="1" dirty="0"/>
              <a:t>financování českého školství.</a:t>
            </a:r>
          </a:p>
          <a:p>
            <a:pPr marL="180975" lvl="1" indent="-180975">
              <a:spcBef>
                <a:spcPts val="300"/>
              </a:spcBef>
              <a:buFont typeface="Wingdings" panose="05000000000000000000" pitchFamily="2" charset="2"/>
              <a:buChar char="§"/>
            </a:pPr>
            <a:r>
              <a:rPr lang="cs-CZ" sz="1600" dirty="0"/>
              <a:t>Problematika výběrových řízení na pozici </a:t>
            </a:r>
          </a:p>
          <a:p>
            <a:pPr marL="180975" lvl="1" indent="0">
              <a:spcBef>
                <a:spcPts val="300"/>
              </a:spcBef>
              <a:buNone/>
            </a:pPr>
            <a:r>
              <a:rPr lang="cs-CZ" sz="1600" dirty="0"/>
              <a:t>ředitele škol zřizovaných obcemi či DSO.</a:t>
            </a:r>
          </a:p>
          <a:p>
            <a:pPr marL="180975" lvl="1" indent="-180975">
              <a:spcBef>
                <a:spcPts val="300"/>
              </a:spcBef>
              <a:buFont typeface="Wingdings" panose="05000000000000000000" pitchFamily="2" charset="2"/>
              <a:buChar char="§"/>
            </a:pPr>
            <a:r>
              <a:rPr lang="cs-CZ" sz="1600" dirty="0"/>
              <a:t>Matriky, </a:t>
            </a:r>
            <a:r>
              <a:rPr lang="cs-CZ" sz="1600" b="1" dirty="0"/>
              <a:t>rušení finančních úřadů</a:t>
            </a:r>
            <a:r>
              <a:rPr lang="cs-CZ" sz="1600" dirty="0"/>
              <a:t>, zákon o přístupnosti, „infozákon“.</a:t>
            </a:r>
          </a:p>
          <a:p>
            <a:pPr marL="180975" lvl="1" indent="-180975">
              <a:spcBef>
                <a:spcPts val="300"/>
              </a:spcBef>
              <a:buFont typeface="Wingdings" panose="05000000000000000000" pitchFamily="2" charset="2"/>
              <a:buChar char="§"/>
            </a:pPr>
            <a:r>
              <a:rPr lang="cs-CZ" sz="1600" b="1" dirty="0"/>
              <a:t>Rekodifikace stavebního práva</a:t>
            </a:r>
            <a:r>
              <a:rPr lang="cs-CZ" sz="1600" dirty="0"/>
              <a:t>, ochrana kraji a půdy, komplexní pozemkové úpravy, boj proti erozi, boj proti suchu.</a:t>
            </a:r>
          </a:p>
          <a:p>
            <a:pPr marL="180975" lvl="1" indent="-180975">
              <a:spcBef>
                <a:spcPts val="300"/>
              </a:spcBef>
              <a:buFont typeface="Wingdings" panose="05000000000000000000" pitchFamily="2" charset="2"/>
              <a:buChar char="§"/>
            </a:pPr>
            <a:r>
              <a:rPr lang="cs-CZ" sz="1600" dirty="0"/>
              <a:t>Odliv veřejných služeb z venkova (malé prodejny, pohostinství, pošty apod.).</a:t>
            </a:r>
          </a:p>
          <a:p>
            <a:pPr lvl="1"/>
            <a:endParaRPr lang="cs-CZ" sz="1600" b="1" dirty="0"/>
          </a:p>
          <a:p>
            <a:pPr lvl="1"/>
            <a:endParaRPr lang="cs-CZ" sz="1600" dirty="0"/>
          </a:p>
          <a:p>
            <a:pPr lvl="1"/>
            <a:endParaRPr lang="cs-CZ" dirty="0"/>
          </a:p>
          <a:p>
            <a:pPr marL="0" indent="0">
              <a:buFont typeface="Arial" charset="0"/>
              <a:buNone/>
            </a:pPr>
            <a:endParaRPr lang="cs-CZ" dirty="0"/>
          </a:p>
          <a:p>
            <a:pPr marL="0" indent="0">
              <a:buFont typeface="Arial" charset="0"/>
              <a:buNone/>
            </a:pPr>
            <a:endParaRPr lang="cs-CZ" dirty="0"/>
          </a:p>
        </p:txBody>
      </p:sp>
      <p:pic>
        <p:nvPicPr>
          <p:cNvPr id="12" name="Obrázek 11">
            <a:extLst>
              <a:ext uri="{FF2B5EF4-FFF2-40B4-BE49-F238E27FC236}">
                <a16:creationId xmlns:a16="http://schemas.microsoft.com/office/drawing/2014/main" id="{16EC419F-15AD-4AEF-AFD7-3294BF9271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230212"/>
            <a:ext cx="2311829" cy="1541011"/>
          </a:xfrm>
          <a:prstGeom prst="rect">
            <a:avLst/>
          </a:prstGeom>
        </p:spPr>
      </p:pic>
      <p:sp>
        <p:nvSpPr>
          <p:cNvPr id="13" name="Zástupný symbol pro obsah 1">
            <a:extLst>
              <a:ext uri="{FF2B5EF4-FFF2-40B4-BE49-F238E27FC236}">
                <a16:creationId xmlns:a16="http://schemas.microsoft.com/office/drawing/2014/main" id="{F8520211-A928-4A30-8849-D45DB00A45B9}"/>
              </a:ext>
            </a:extLst>
          </p:cNvPr>
          <p:cNvSpPr txBox="1">
            <a:spLocks/>
          </p:cNvSpPr>
          <p:nvPr/>
        </p:nvSpPr>
        <p:spPr bwMode="auto">
          <a:xfrm>
            <a:off x="3911635" y="3066837"/>
            <a:ext cx="4764822" cy="34756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cs-CZ" b="1" u="sng" dirty="0"/>
              <a:t>Zaměřeno na Kraj Vysočina</a:t>
            </a:r>
          </a:p>
          <a:p>
            <a:pPr marL="285750" lvl="1">
              <a:spcBef>
                <a:spcPts val="300"/>
              </a:spcBef>
              <a:buFont typeface="Wingdings" panose="05000000000000000000" pitchFamily="2" charset="2"/>
              <a:buChar char="§"/>
            </a:pPr>
            <a:r>
              <a:rPr lang="cs-CZ" sz="1600" dirty="0"/>
              <a:t>Pravidelné jednání krajského předsednictva.</a:t>
            </a:r>
          </a:p>
          <a:p>
            <a:pPr marL="285750" lvl="1">
              <a:spcBef>
                <a:spcPts val="300"/>
              </a:spcBef>
              <a:buFont typeface="Wingdings" panose="05000000000000000000" pitchFamily="2" charset="2"/>
              <a:buChar char="§"/>
            </a:pPr>
            <a:r>
              <a:rPr lang="cs-CZ" sz="1600" dirty="0"/>
              <a:t>Spolupráce s Krajem Vysočina uzavřeno Memorandum  o spolupráci </a:t>
            </a:r>
            <a:r>
              <a:rPr lang="cs-CZ" sz="1200" dirty="0"/>
              <a:t>(předávání informací, pořádání společných akcí atd.) </a:t>
            </a:r>
            <a:endParaRPr lang="cs-CZ" sz="1400" dirty="0"/>
          </a:p>
          <a:p>
            <a:pPr marL="285750" lvl="1">
              <a:spcBef>
                <a:spcPts val="300"/>
              </a:spcBef>
              <a:buFont typeface="Wingdings" panose="05000000000000000000" pitchFamily="2" charset="2"/>
              <a:buChar char="§"/>
            </a:pPr>
            <a:r>
              <a:rPr lang="cs-CZ" sz="1600" dirty="0"/>
              <a:t>Zastoupení v Regionální stálé konferenci pro území Kraje Vysočina</a:t>
            </a:r>
          </a:p>
          <a:p>
            <a:pPr marL="285750" lvl="1">
              <a:spcBef>
                <a:spcPts val="300"/>
              </a:spcBef>
              <a:buFont typeface="Wingdings" panose="05000000000000000000" pitchFamily="2" charset="2"/>
              <a:buChar char="§"/>
            </a:pPr>
            <a:r>
              <a:rPr lang="cs-CZ" sz="1600" dirty="0"/>
              <a:t>Regionální téma – kůrovec, uložiště radioaktivního odpadu, nakládání s vodami a sucho, aj.</a:t>
            </a:r>
          </a:p>
          <a:p>
            <a:pPr marL="285750" lvl="1">
              <a:spcBef>
                <a:spcPts val="300"/>
              </a:spcBef>
              <a:buFont typeface="Wingdings" panose="05000000000000000000" pitchFamily="2" charset="2"/>
              <a:buChar char="§"/>
            </a:pPr>
            <a:r>
              <a:rPr lang="cs-CZ" sz="1600" dirty="0"/>
              <a:t>Pravidelné krajské semináře a školení (setkání s předsednictvem SMS ČR, semináře na aktuální téma, diskuze starostů, Konference SAMOSPRÁVY)</a:t>
            </a:r>
          </a:p>
          <a:p>
            <a:pPr lvl="1"/>
            <a:endParaRPr lang="cs-CZ" sz="1600" b="1" dirty="0"/>
          </a:p>
          <a:p>
            <a:pPr lvl="1"/>
            <a:endParaRPr lang="cs-CZ" sz="1600" dirty="0"/>
          </a:p>
          <a:p>
            <a:pPr lvl="1"/>
            <a:endParaRPr lang="cs-CZ" dirty="0"/>
          </a:p>
          <a:p>
            <a:pPr marL="0" indent="0">
              <a:buFont typeface="Arial" charset="0"/>
              <a:buNone/>
            </a:pPr>
            <a:endParaRPr lang="cs-CZ" dirty="0"/>
          </a:p>
          <a:p>
            <a:pPr marL="0" indent="0">
              <a:buFont typeface="Arial" charset="0"/>
              <a:buNone/>
            </a:pPr>
            <a:endParaRPr lang="cs-CZ" dirty="0"/>
          </a:p>
        </p:txBody>
      </p:sp>
      <p:pic>
        <p:nvPicPr>
          <p:cNvPr id="15" name="Obrázek 14">
            <a:extLst>
              <a:ext uri="{FF2B5EF4-FFF2-40B4-BE49-F238E27FC236}">
                <a16:creationId xmlns:a16="http://schemas.microsoft.com/office/drawing/2014/main" id="{69219D8C-EF51-451F-BC0A-F7884817F9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3409603"/>
            <a:ext cx="3255387" cy="2513126"/>
          </a:xfrm>
          <a:prstGeom prst="rect">
            <a:avLst/>
          </a:prstGeom>
        </p:spPr>
      </p:pic>
    </p:spTree>
    <p:extLst>
      <p:ext uri="{BB962C8B-B14F-4D97-AF65-F5344CB8AC3E}">
        <p14:creationId xmlns:p14="http://schemas.microsoft.com/office/powerpoint/2010/main" val="4136101655"/>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3886</TotalTime>
  <Words>2001</Words>
  <Application>Microsoft Office PowerPoint</Application>
  <PresentationFormat>Předvádění na obrazovce (4:3)</PresentationFormat>
  <Paragraphs>417</Paragraphs>
  <Slides>24</Slides>
  <Notes>24</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24</vt:i4>
      </vt:variant>
    </vt:vector>
  </HeadingPairs>
  <TitlesOfParts>
    <vt:vector size="30" baseType="lpstr">
      <vt:lpstr>Arial</vt:lpstr>
      <vt:lpstr>Calibri</vt:lpstr>
      <vt:lpstr>Constantia</vt:lpstr>
      <vt:lpstr>Helvetica</vt:lpstr>
      <vt:lpstr>Wingdings</vt:lpstr>
      <vt:lpstr>Motiv sady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Servis členům a benefity</vt:lpstr>
      <vt:lpstr>Servis členům a benefity</vt:lpstr>
      <vt:lpstr>Servis členům a benefity</vt:lpstr>
      <vt:lpstr>Servis členům a benefity</vt:lpstr>
      <vt:lpstr>Servis členům a benefity</vt:lpstr>
      <vt:lpstr>Vzdělávání</vt:lpstr>
      <vt:lpstr>Vzdělávání – navazující kurzy vzdělávání</vt:lpstr>
      <vt:lpstr>Autorská práva jednoduše</vt:lpstr>
      <vt:lpstr>Prezentace aplikace PowerPoint</vt:lpstr>
      <vt:lpstr>Prezentace aplikace PowerPoint</vt:lpstr>
      <vt:lpstr>Dopravní obslužnost v Kraji Vysočina – příspěvek na zabezpečení</vt:lpstr>
      <vt:lpstr>Dopravní obslužnost v Kraji Vysočina – příspěvek na zabezpečení</vt:lpstr>
      <vt:lpstr>JAK SE STÁT ČLENEM</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xmatej</dc:creator>
  <cp:lastModifiedBy>M  a  P</cp:lastModifiedBy>
  <cp:revision>93</cp:revision>
  <cp:lastPrinted>2019-03-05T21:32:26Z</cp:lastPrinted>
  <dcterms:created xsi:type="dcterms:W3CDTF">2019-03-05T11:33:09Z</dcterms:created>
  <dcterms:modified xsi:type="dcterms:W3CDTF">2020-06-22T21:59:35Z</dcterms:modified>
</cp:coreProperties>
</file>