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sldIdLst>
    <p:sldId id="256" r:id="rId4"/>
    <p:sldId id="259" r:id="rId5"/>
    <p:sldId id="326" r:id="rId6"/>
    <p:sldId id="333" r:id="rId7"/>
    <p:sldId id="331" r:id="rId8"/>
    <p:sldId id="359" r:id="rId9"/>
    <p:sldId id="360" r:id="rId10"/>
    <p:sldId id="361" r:id="rId11"/>
    <p:sldId id="362" r:id="rId12"/>
    <p:sldId id="363" r:id="rId13"/>
    <p:sldId id="364" r:id="rId14"/>
    <p:sldId id="358" r:id="rId15"/>
    <p:sldId id="350" r:id="rId16"/>
    <p:sldId id="351" r:id="rId17"/>
    <p:sldId id="344" r:id="rId18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459" y="1428737"/>
            <a:ext cx="10363200" cy="1470025"/>
          </a:xfrm>
        </p:spPr>
        <p:txBody>
          <a:bodyPr/>
          <a:lstStyle>
            <a:lvl1pPr algn="l">
              <a:defRPr>
                <a:solidFill>
                  <a:srgbClr val="00A9E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0459" y="3857628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90500" y="635793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74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0960" y="1600201"/>
            <a:ext cx="11201440" cy="452596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82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0960" y="1285861"/>
            <a:ext cx="8255040" cy="484030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945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23562C94-AADB-442A-93CE-9DDCD9E5B3E8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755FFA03-DB96-4206-981F-6CA53D98BF5A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9268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7EF6C814-90A1-4F6E-A2DD-36FEB8628860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E22C5B3C-04EE-4A49-A470-64B263AF565F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690712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9DD352EC-F6E4-4DE9-BA06-43A0194D0A03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BD37883-1912-4CF1-B24E-4C88EC7C062F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41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9184F7AA-16F8-43D9-B5D9-0212A2AE931F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775227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B867CE6-938B-4DEB-BFCA-04A11B5B193B}" type="datetimeFigureOut">
              <a:rPr lang="cs-CZ"/>
              <a:pPr>
                <a:defRPr/>
              </a:pPr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0F07A8-A984-4B3F-9BAE-5A823EFFD9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432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BA4CBD0B-3CB8-4D4D-92F7-B4C75233B81E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319C3307-4897-418D-910D-B21E96EB6F3A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3267926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1CE7E748-DED5-4ACD-AFB1-8D9084B96A71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91D52960-3422-42DD-9C75-82F503CAB3EB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1143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84084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C1DB0BE5-668A-4C0D-BA53-4400934E04E6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TextovéPole 7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5CC5C873-2698-4D2A-AB4E-9E2A9968141A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84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600201"/>
            <a:ext cx="11296691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82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8"/>
          <p:cNvSpPr txBox="1">
            <a:spLocks noChangeArrowheads="1"/>
          </p:cNvSpPr>
          <p:nvPr/>
        </p:nvSpPr>
        <p:spPr bwMode="auto">
          <a:xfrm>
            <a:off x="11377084" y="6551614"/>
            <a:ext cx="768349" cy="261937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47148B41-1F67-4FF4-8D20-576A3F982A82}" type="slidenum">
              <a:rPr lang="cs-CZ" altLang="cs-CZ" sz="1100" b="1" smtClean="0">
                <a:solidFill>
                  <a:prstClr val="black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cs-CZ" altLang="cs-CZ" sz="1100" b="1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382944" cy="1143000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99456" y="1600201"/>
            <a:ext cx="10382944" cy="3845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4166863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4024D58-1417-43F2-AA98-1B3E073C1DF2}" type="datetimeFigureOut">
              <a:rPr lang="cs-CZ"/>
              <a:pPr>
                <a:defRPr/>
              </a:pPr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0F102-69CE-4B55-A2BD-EDFF71E34D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09" y="4357695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09" y="285749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92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09" y="157161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61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85710" y="15033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85710" y="214311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285751" y="6324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1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84" y="274638"/>
            <a:ext cx="7772416" cy="1143000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2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02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96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10" y="1142984"/>
            <a:ext cx="4392087" cy="1285884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 smtClean="0">
                <a:solidFill>
                  <a:srgbClr val="00A9E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85710" y="2500307"/>
            <a:ext cx="4334975" cy="36258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35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2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malybubli_CJ_1502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8100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85751" y="15716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85751" y="63579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818F7E-7C8C-495F-9A18-5CA31F7F3ABA}" type="datetimeFigureOut">
              <a:rPr lang="cs-CZ" smtClean="0"/>
              <a:t>8.6.2022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E4A4-23A7-480A-AFE9-764ACE2D41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8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cs-CZ" sz="3600" kern="1200" dirty="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9E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6" descr="Prezentace_vnitrek_fi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334434" y="6519864"/>
            <a:ext cx="278553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prstClr val="black"/>
                </a:solidFill>
              </a:rPr>
              <a:t>www.</a:t>
            </a:r>
            <a:r>
              <a:rPr lang="cs-CZ" sz="1200" dirty="0" err="1">
                <a:solidFill>
                  <a:prstClr val="black"/>
                </a:solidFill>
              </a:rPr>
              <a:t>mvcr.cz</a:t>
            </a:r>
            <a:r>
              <a:rPr lang="cs-CZ" sz="1200" dirty="0">
                <a:solidFill>
                  <a:prstClr val="black"/>
                </a:solidFill>
              </a:rPr>
              <a:t>/</a:t>
            </a:r>
            <a:r>
              <a:rPr lang="cs-CZ" sz="1200" dirty="0" err="1">
                <a:solidFill>
                  <a:prstClr val="black"/>
                </a:solidFill>
              </a:rPr>
              <a:t>odk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52" name="TextovéPole 8"/>
          <p:cNvSpPr txBox="1">
            <a:spLocks noChangeArrowheads="1"/>
          </p:cNvSpPr>
          <p:nvPr/>
        </p:nvSpPr>
        <p:spPr bwMode="auto">
          <a:xfrm>
            <a:off x="3600451" y="5949951"/>
            <a:ext cx="268816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>
                <a:solidFill>
                  <a:prstClr val="white"/>
                </a:solidFill>
                <a:cs typeface="Arial" charset="0"/>
              </a:rPr>
              <a:t>Odbor veřejné správy, dozoru a kontroly</a:t>
            </a:r>
          </a:p>
        </p:txBody>
      </p:sp>
      <p:pic>
        <p:nvPicPr>
          <p:cNvPr id="2053" name="Obrázek 9" descr="MV_white-black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5537200"/>
            <a:ext cx="349038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267018" y="6519864"/>
            <a:ext cx="781049" cy="338137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97DA36-C15D-4A0F-BB19-647CE4CA38E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66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6" descr="Prezentace_vnitrek_fin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334434" y="6519864"/>
            <a:ext cx="2785533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>
              <a:defRPr/>
            </a:pPr>
            <a:r>
              <a:rPr lang="cs-CZ" sz="1200" dirty="0">
                <a:solidFill>
                  <a:prstClr val="black"/>
                </a:solidFill>
              </a:rPr>
              <a:t>www.</a:t>
            </a:r>
            <a:r>
              <a:rPr lang="cs-CZ" sz="1200" dirty="0" err="1">
                <a:solidFill>
                  <a:prstClr val="black"/>
                </a:solidFill>
              </a:rPr>
              <a:t>mvcr.cz</a:t>
            </a:r>
            <a:r>
              <a:rPr lang="cs-CZ" sz="1200" dirty="0">
                <a:solidFill>
                  <a:prstClr val="black"/>
                </a:solidFill>
              </a:rPr>
              <a:t>/</a:t>
            </a:r>
            <a:r>
              <a:rPr lang="cs-CZ" sz="1200" dirty="0" err="1">
                <a:solidFill>
                  <a:prstClr val="black"/>
                </a:solidFill>
              </a:rPr>
              <a:t>odk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52" name="TextovéPole 8"/>
          <p:cNvSpPr txBox="1">
            <a:spLocks noChangeArrowheads="1"/>
          </p:cNvSpPr>
          <p:nvPr/>
        </p:nvSpPr>
        <p:spPr bwMode="auto">
          <a:xfrm>
            <a:off x="3600451" y="5949951"/>
            <a:ext cx="2688167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1200" b="1">
                <a:solidFill>
                  <a:prstClr val="white"/>
                </a:solidFill>
                <a:cs typeface="Arial" charset="0"/>
              </a:rPr>
              <a:t>Odbor veřejné správy, dozoru a kontroly</a:t>
            </a:r>
          </a:p>
        </p:txBody>
      </p:sp>
      <p:pic>
        <p:nvPicPr>
          <p:cNvPr id="3077" name="Obrázek 9" descr="MV_white-black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" y="5537200"/>
            <a:ext cx="349038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číslo snímku 2"/>
          <p:cNvSpPr>
            <a:spLocks noGrp="1"/>
          </p:cNvSpPr>
          <p:nvPr>
            <p:ph type="sldNum" sz="quarter" idx="4"/>
          </p:nvPr>
        </p:nvSpPr>
        <p:spPr>
          <a:xfrm>
            <a:off x="11267018" y="6519864"/>
            <a:ext cx="781049" cy="338137"/>
          </a:xfrm>
          <a:prstGeom prst="rect">
            <a:avLst/>
          </a:prstGeom>
        </p:spPr>
        <p:txBody>
          <a:bodyPr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16FC78-7FCD-437C-A069-889D79AA98A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52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A9E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9E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birkausc@mvcr.cz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ozorji@mvc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vcr.cz/" TargetMode="External"/><Relationship Id="rId5" Type="http://schemas.openxmlformats.org/officeDocument/2006/relationships/hyperlink" Target="https://portal.gov.cz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5222" y="1428737"/>
            <a:ext cx="9634452" cy="4248856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</a:br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>Sbírka právních předpisů územních samosprávných celků a některých správních úřadů</a:t>
            </a:r>
            <a:b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</a:br>
            <a: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  <a:t/>
            </a:r>
            <a:br>
              <a:rPr lang="cs-CZ" b="1" dirty="0">
                <a:latin typeface="Arial Black" panose="020B0A04020102020204" pitchFamily="34" charset="0"/>
                <a:cs typeface="Segoe UI Light" panose="020B0502040204020203" pitchFamily="34" charset="0"/>
              </a:rPr>
            </a:b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9" y="366452"/>
            <a:ext cx="2125972" cy="9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7869" y="274638"/>
            <a:ext cx="2654529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POSTUP VKLÁDÁNÍ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9606" t="14287" r="28576" b="5478"/>
          <a:stretch/>
        </p:blipFill>
        <p:spPr bwMode="auto">
          <a:xfrm>
            <a:off x="1463379" y="846138"/>
            <a:ext cx="7464490" cy="5990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080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10501" y="274638"/>
            <a:ext cx="2371897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POSTUP VKLÁDÁNÍ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9286" t="14258" r="28428" b="18791"/>
          <a:stretch/>
        </p:blipFill>
        <p:spPr bwMode="auto">
          <a:xfrm>
            <a:off x="1466093" y="936114"/>
            <a:ext cx="7744408" cy="5766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265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8" y="301189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9812" y="224444"/>
            <a:ext cx="4946072" cy="118872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POSTUP PO VYHLÁŠENÍ PRÁVNÍHO PŘEDPISU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0" lvl="2" indent="0" algn="just">
              <a:buNone/>
            </a:pPr>
            <a:endParaRPr lang="cs-CZ" sz="1000" dirty="0" smtClean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Stanovení </a:t>
            </a:r>
            <a:r>
              <a:rPr lang="cs-CZ" sz="1600" b="1" dirty="0" smtClean="0">
                <a:solidFill>
                  <a:srgbClr val="FF0000"/>
                </a:solidFill>
              </a:rPr>
              <a:t>ÚČINNOSTI</a:t>
            </a:r>
            <a:r>
              <a:rPr lang="cs-CZ" sz="1600" dirty="0" smtClean="0"/>
              <a:t> – </a:t>
            </a:r>
            <a:r>
              <a:rPr lang="cs-CZ" sz="1600" b="1" dirty="0" smtClean="0"/>
              <a:t>§ 12 zákona o obcích</a:t>
            </a:r>
            <a:r>
              <a:rPr lang="cs-CZ" sz="1600" dirty="0"/>
              <a:t> </a:t>
            </a:r>
            <a:r>
              <a:rPr lang="cs-CZ" sz="1600" dirty="0" smtClean="0"/>
              <a:t>odkazuje na  zákon </a:t>
            </a:r>
            <a:r>
              <a:rPr lang="cs-CZ" sz="1600" dirty="0"/>
              <a:t>o Sbírce právních předpisů územních samosprávných celků a některých správních </a:t>
            </a:r>
            <a:r>
              <a:rPr lang="cs-CZ" sz="1600" dirty="0" smtClean="0"/>
              <a:t>úřadů (dále jen „zákon o Sbírce“). </a:t>
            </a:r>
            <a:r>
              <a:rPr lang="cs-CZ" sz="1600" b="1" i="1" dirty="0"/>
              <a:t>§ 4 </a:t>
            </a:r>
            <a:r>
              <a:rPr lang="cs-CZ" sz="1600" b="1" i="1" dirty="0" smtClean="0"/>
              <a:t>odst. 2 zákona o Sbírce: </a:t>
            </a:r>
            <a:r>
              <a:rPr lang="cs-CZ" sz="1600" i="1" dirty="0" smtClean="0"/>
              <a:t>Pokud </a:t>
            </a:r>
            <a:r>
              <a:rPr lang="cs-CZ" sz="1600" i="1" dirty="0"/>
              <a:t>není stanovena účinnost pozdější, nabývá právní předpis územního samosprávného celku a právní předpis správního úřadu účinnosti </a:t>
            </a:r>
            <a:r>
              <a:rPr lang="cs-CZ" sz="1600" b="1" i="1" dirty="0"/>
              <a:t>počátkem patnáctého dne následujícího po dni jeho vyhlášení</a:t>
            </a:r>
            <a:r>
              <a:rPr lang="cs-CZ" sz="1600" i="1" dirty="0"/>
              <a:t>. Vyžaduje-li to </a:t>
            </a:r>
            <a:r>
              <a:rPr lang="cs-CZ" sz="1600" i="1" u="sng" dirty="0"/>
              <a:t>naléhavý obecný </a:t>
            </a:r>
            <a:r>
              <a:rPr lang="cs-CZ" sz="1600" i="1" dirty="0"/>
              <a:t>zájem, lze výjimečně stanovit dřívější počátek jejich účinnosti</a:t>
            </a:r>
            <a:r>
              <a:rPr lang="cs-CZ" sz="1600" b="1" i="1" dirty="0"/>
              <a:t>, nejdříve však </a:t>
            </a:r>
            <a:r>
              <a:rPr lang="cs-CZ" sz="1600" b="1" i="1" u="sng" dirty="0"/>
              <a:t>počátkem dne následujícího po dni jejich vyhlášení</a:t>
            </a:r>
            <a:r>
              <a:rPr lang="cs-CZ" sz="1600" i="1" dirty="0"/>
              <a:t>; je-li pro to důvod spočívající </a:t>
            </a:r>
            <a:r>
              <a:rPr lang="cs-CZ" sz="1600" i="1" u="sng" dirty="0"/>
              <a:t>v ohrožení života, zdraví, majetku nebo životního prostředí, lze stanovit, že právní předpis </a:t>
            </a:r>
            <a:r>
              <a:rPr lang="cs-CZ" sz="1600" b="1" i="1" u="sng" dirty="0"/>
              <a:t>nabude účinnosti vyhlášením</a:t>
            </a:r>
            <a:r>
              <a:rPr lang="cs-CZ" sz="1600" b="1" i="1" u="sng" dirty="0" smtClean="0"/>
              <a:t>.</a:t>
            </a:r>
            <a:r>
              <a:rPr lang="cs-CZ" sz="1600" b="1" i="1" dirty="0" smtClean="0"/>
              <a:t> </a:t>
            </a:r>
            <a:r>
              <a:rPr lang="cs-CZ" sz="1600" b="1" dirty="0" smtClean="0">
                <a:solidFill>
                  <a:srgbClr val="FF0000"/>
                </a:solidFill>
              </a:rPr>
              <a:t>POZN. text OZV, N: </a:t>
            </a:r>
            <a:r>
              <a:rPr lang="cs-CZ" sz="1600" b="1" dirty="0" smtClean="0"/>
              <a:t>neuvádí se číslo, u podpisů vhodné zkratka v.r., vypouští se doložka o vyvěšení.</a:t>
            </a:r>
            <a:endParaRPr lang="cs-CZ" sz="1600" b="1" u="sng" dirty="0" smtClean="0"/>
          </a:p>
          <a:p>
            <a:pPr marL="0" lvl="2" indent="0" algn="just">
              <a:buNone/>
            </a:pPr>
            <a:endParaRPr lang="cs-CZ" sz="1600" b="1" i="1" u="sng" dirty="0" smtClean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Po  </a:t>
            </a:r>
            <a:r>
              <a:rPr lang="cs-CZ" sz="1600" dirty="0"/>
              <a:t>zaslání elektronického formuláře s právním předpisem do Sbírky právních </a:t>
            </a:r>
            <a:r>
              <a:rPr lang="cs-CZ" sz="1600" dirty="0" smtClean="0"/>
              <a:t>předpisů, </a:t>
            </a:r>
            <a:r>
              <a:rPr lang="cs-CZ" sz="1600" dirty="0"/>
              <a:t>obec obdrží automaticky do datové schránky </a:t>
            </a:r>
            <a:r>
              <a:rPr lang="cs-CZ" sz="1600" b="1" dirty="0">
                <a:solidFill>
                  <a:srgbClr val="00B0F0"/>
                </a:solidFill>
              </a:rPr>
              <a:t>vyrozumění o vyhlášení právního </a:t>
            </a:r>
            <a:r>
              <a:rPr lang="cs-CZ" sz="1600" b="1" dirty="0" smtClean="0">
                <a:solidFill>
                  <a:srgbClr val="00B0F0"/>
                </a:solidFill>
              </a:rPr>
              <a:t>předpisu</a:t>
            </a:r>
            <a:r>
              <a:rPr lang="cs-CZ" sz="1600" dirty="0" smtClean="0"/>
              <a:t>. Obec zveřejní </a:t>
            </a:r>
            <a:r>
              <a:rPr lang="cs-CZ" sz="1600" b="1" dirty="0"/>
              <a:t>na své fyzické úřední desce </a:t>
            </a:r>
            <a:r>
              <a:rPr lang="cs-CZ" sz="1600" b="1" dirty="0">
                <a:solidFill>
                  <a:srgbClr val="00B0F0"/>
                </a:solidFill>
              </a:rPr>
              <a:t>oznámení o vyhlášení právního předpisu ve Sbírce právních předpisů</a:t>
            </a:r>
            <a:r>
              <a:rPr lang="cs-CZ" sz="1600" dirty="0">
                <a:solidFill>
                  <a:srgbClr val="00B0F0"/>
                </a:solidFill>
              </a:rPr>
              <a:t> </a:t>
            </a:r>
            <a:r>
              <a:rPr lang="cs-CZ" sz="1600" b="1" dirty="0"/>
              <a:t>po dobu alespoň 15 dnů </a:t>
            </a:r>
            <a:r>
              <a:rPr lang="cs-CZ" sz="1600" dirty="0"/>
              <a:t>ode dne, kdy byla vyrozuměna o jejím vyhlášení. Současně toto oznámení </a:t>
            </a:r>
            <a:r>
              <a:rPr lang="cs-CZ" sz="1600" b="1" dirty="0"/>
              <a:t>zveřejní i na el. úřední desce </a:t>
            </a:r>
            <a:r>
              <a:rPr lang="cs-CZ" sz="1400" dirty="0"/>
              <a:t>(§ 26 správního řádu).</a:t>
            </a:r>
          </a:p>
          <a:p>
            <a:pPr marL="457200" lvl="3" indent="0" algn="just">
              <a:buNone/>
            </a:pPr>
            <a:r>
              <a:rPr lang="cs-CZ" sz="1400" dirty="0" smtClean="0"/>
              <a:t>Oznámení </a:t>
            </a:r>
            <a:r>
              <a:rPr lang="cs-CZ" sz="1400" dirty="0"/>
              <a:t>o vyhlášení právního předpisu ve Sbírce se po vyvěšení na úřední desce </a:t>
            </a:r>
            <a:r>
              <a:rPr lang="cs-CZ" sz="1400" b="1" dirty="0"/>
              <a:t>opatří datem vyvěšení a po sejmutí datem sejmutí </a:t>
            </a:r>
            <a:r>
              <a:rPr lang="cs-CZ" sz="1400" dirty="0" smtClean="0"/>
              <a:t>Oznámení </a:t>
            </a:r>
            <a:r>
              <a:rPr lang="cs-CZ" sz="1400" dirty="0"/>
              <a:t>o vyhlášení právního předpisu </a:t>
            </a:r>
            <a:r>
              <a:rPr lang="cs-CZ" sz="1400" b="1" dirty="0"/>
              <a:t>slouží pro zlepšení informovanosti veřejnosti </a:t>
            </a:r>
            <a:r>
              <a:rPr lang="cs-CZ" sz="1400" dirty="0"/>
              <a:t>o tom, že obec určitý právní předpis vydala. </a:t>
            </a:r>
            <a:endParaRPr lang="cs-CZ" sz="1400" dirty="0" smtClean="0"/>
          </a:p>
          <a:p>
            <a:pPr marL="457200" lvl="3" indent="0" algn="just">
              <a:buNone/>
            </a:pPr>
            <a:r>
              <a:rPr lang="cs-CZ" sz="1400" dirty="0" smtClean="0"/>
              <a:t>Jde </a:t>
            </a:r>
            <a:r>
              <a:rPr lang="cs-CZ" sz="1400" dirty="0"/>
              <a:t>o zákonnou povinnost obcí, její </a:t>
            </a:r>
            <a:r>
              <a:rPr lang="cs-CZ" sz="1400" b="1" dirty="0"/>
              <a:t>porušení však nemá vliv na vyhlášení právního předpisů</a:t>
            </a:r>
            <a:r>
              <a:rPr lang="cs-CZ" sz="1400" dirty="0" smtClean="0"/>
              <a:t>.</a:t>
            </a:r>
          </a:p>
          <a:p>
            <a:pPr marL="457200" lvl="3" indent="0" algn="just">
              <a:buNone/>
            </a:pPr>
            <a:endParaRPr lang="cs-CZ" sz="14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600" dirty="0" smtClean="0"/>
              <a:t>Na </a:t>
            </a:r>
            <a:r>
              <a:rPr lang="cs-CZ" sz="1600" b="1" dirty="0"/>
              <a:t>webových stránkách obce musí být alespoň uvedení odkazu na webové stránky Sbírky právních předpisů, kde jsou její právní předpisy zveřejněny </a:t>
            </a:r>
            <a:r>
              <a:rPr lang="cs-CZ" sz="1400" dirty="0"/>
              <a:t>[§ 5 odst. 2 písm. a) a odst. 4 zákona o svobodném přístupu k informacím</a:t>
            </a:r>
            <a:r>
              <a:rPr lang="cs-CZ" sz="1400" dirty="0" smtClean="0"/>
              <a:t>]. </a:t>
            </a:r>
            <a:r>
              <a:rPr lang="cs-CZ" sz="1600" dirty="0" smtClean="0"/>
              <a:t>V </a:t>
            </a:r>
            <a:r>
              <a:rPr lang="cs-CZ" sz="1600" dirty="0"/>
              <a:t>úředních hodinách musí obec </a:t>
            </a:r>
            <a:r>
              <a:rPr lang="cs-CZ" sz="1600" b="1" dirty="0"/>
              <a:t>umožnit bezplatné nahlížení do Sbírky právních předpisů </a:t>
            </a:r>
            <a:r>
              <a:rPr lang="cs-CZ" sz="1600" dirty="0"/>
              <a:t>v elektronické podobě.</a:t>
            </a:r>
          </a:p>
          <a:p>
            <a:pPr marL="457200" lvl="3" indent="0" algn="just">
              <a:buNone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940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3" y="159395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345" y="159395"/>
            <a:ext cx="8141855" cy="1370147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ZVEŘEJNĚNÍ STAVAJÍCÍCH PRÁVNÍCH PŘEDPISŮ OBCÍ </a:t>
            </a:r>
            <a:r>
              <a:rPr lang="cs-CZ" sz="2800" b="1" dirty="0" smtClean="0">
                <a:latin typeface="Arial Black" panose="020B0A04020102020204" pitchFamily="34" charset="0"/>
              </a:rPr>
              <a:t>VE </a:t>
            </a:r>
            <a:r>
              <a:rPr lang="cs-CZ" sz="2800" b="1" dirty="0">
                <a:latin typeface="Arial Black" panose="020B0A04020102020204" pitchFamily="34" charset="0"/>
              </a:rPr>
              <a:t>SBÍRCE 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10" y="1901953"/>
            <a:ext cx="11426924" cy="4590288"/>
          </a:xfrm>
        </p:spPr>
        <p:txBody>
          <a:bodyPr>
            <a:noAutofit/>
          </a:bodyPr>
          <a:lstStyle/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Aby bylo možno naplnit hlavní cíl zřízení Sbírky právních předpisů, tedy vytvoření ucelené databáze všech platných a účinných právních předpisů ÚSC a některých neústředních správních úřadů, </a:t>
            </a:r>
            <a:r>
              <a:rPr lang="cs-CZ" sz="1800" b="1" dirty="0"/>
              <a:t>je nezbytné, aby ve Sbírce byly zveřejněny i jejich platné a účinné právní předpisy vydané před 1. 1. 2022.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Obce mají během tří let od nabytí účinnosti zákona o Sbírce právních předpisů (tj. nejpozději do </a:t>
            </a:r>
            <a:r>
              <a:rPr lang="cs-CZ" sz="1800" b="1" dirty="0" smtClean="0">
                <a:solidFill>
                  <a:srgbClr val="FF0000"/>
                </a:solidFill>
              </a:rPr>
              <a:t>31.12</a:t>
            </a:r>
            <a:r>
              <a:rPr lang="cs-CZ" sz="1800" b="1" dirty="0">
                <a:solidFill>
                  <a:srgbClr val="FF0000"/>
                </a:solidFill>
              </a:rPr>
              <a:t>. 2024) povinnost zveřejnit v ní všechny své vydané a doposud platné a účinné právní </a:t>
            </a:r>
            <a:r>
              <a:rPr lang="cs-CZ" sz="1800" b="1" dirty="0" smtClean="0">
                <a:solidFill>
                  <a:srgbClr val="FF0000"/>
                </a:solidFill>
              </a:rPr>
              <a:t>předpisy spolu s </a:t>
            </a:r>
            <a:r>
              <a:rPr lang="cs-CZ" sz="1800" b="1" dirty="0">
                <a:solidFill>
                  <a:srgbClr val="FF0000"/>
                </a:solidFill>
              </a:rPr>
              <a:t>jejich </a:t>
            </a:r>
            <a:r>
              <a:rPr lang="cs-CZ" sz="1800" b="1" dirty="0" err="1">
                <a:solidFill>
                  <a:srgbClr val="FF0000"/>
                </a:solidFill>
              </a:rPr>
              <a:t>metadaty</a:t>
            </a:r>
            <a:r>
              <a:rPr lang="cs-CZ" sz="1800" b="1" dirty="0">
                <a:solidFill>
                  <a:srgbClr val="FF0000"/>
                </a:solidFill>
              </a:rPr>
              <a:t>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FF0000"/>
                </a:solidFill>
              </a:rPr>
              <a:t>Právní předpisy, které nebudou během uvedené tříleté lhůty ve </a:t>
            </a:r>
            <a:r>
              <a:rPr lang="cs-CZ" sz="1800" b="1" dirty="0" smtClean="0">
                <a:solidFill>
                  <a:srgbClr val="FF0000"/>
                </a:solidFill>
              </a:rPr>
              <a:t>Sbírce </a:t>
            </a:r>
            <a:r>
              <a:rPr lang="cs-CZ" sz="1800" b="1" dirty="0">
                <a:solidFill>
                  <a:srgbClr val="FF0000"/>
                </a:solidFill>
              </a:rPr>
              <a:t>právních předpisů zveřejněny, pozbydou jejím uplynutím platnosti (tj. k 1. 1. 2025 přestanou být součástí právního řádu). </a:t>
            </a:r>
          </a:p>
          <a:p>
            <a:pPr marL="0" lvl="3" indent="0" algn="just">
              <a:buNone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Obcím je dán </a:t>
            </a:r>
            <a:r>
              <a:rPr lang="cs-CZ" sz="1800" b="1" dirty="0"/>
              <a:t>dostatečný časový prostor </a:t>
            </a:r>
            <a:r>
              <a:rPr lang="cs-CZ" sz="1800" dirty="0"/>
              <a:t>pro rozhodnutí, které ze svých platných a účinných právních </a:t>
            </a:r>
            <a:br>
              <a:rPr lang="cs-CZ" sz="1800" dirty="0"/>
            </a:br>
            <a:r>
              <a:rPr lang="cs-CZ" sz="1800" dirty="0"/>
              <a:t>předpisů si budou chtít ponechat i po 31. 12. 2024, pročež je vloží do Sbírky právních  předpisů, a které nikoliv (např. z důvodu jejich právní vyhaslosti, neaktuálnosti či nepotřebnosti).</a:t>
            </a:r>
          </a:p>
          <a:p>
            <a:pPr marL="457200" lvl="3" indent="0" algn="just">
              <a:buNone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87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0" y="301189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5287" y="159395"/>
            <a:ext cx="6100769" cy="1420023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ZVEŘEJNĚNÍ STAVAJÍCÍCH PRÁVNÍCH PŘEDPISŮ OBCÍ </a:t>
            </a:r>
            <a:br>
              <a:rPr lang="cs-CZ" sz="2800" b="1" dirty="0">
                <a:latin typeface="Arial Black" panose="020B0A04020102020204" pitchFamily="34" charset="0"/>
              </a:rPr>
            </a:br>
            <a:r>
              <a:rPr lang="cs-CZ" sz="2800" b="1" dirty="0">
                <a:latin typeface="Arial Black" panose="020B0A04020102020204" pitchFamily="34" charset="0"/>
              </a:rPr>
              <a:t>VE SBÍRCE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770612"/>
            <a:ext cx="11750347" cy="4950228"/>
          </a:xfrm>
        </p:spPr>
        <p:txBody>
          <a:bodyPr>
            <a:noAutofit/>
          </a:bodyPr>
          <a:lstStyle/>
          <a:p>
            <a:pPr marL="0" lvl="3" indent="0" algn="just">
              <a:buNone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Stávající právní předpisy budou obce </a:t>
            </a:r>
            <a:r>
              <a:rPr lang="cs-CZ" sz="1800" b="1" dirty="0"/>
              <a:t>zveřejňovat obdobným způsobem, jakým budou vyhlašovat právní předpisy nové</a:t>
            </a:r>
            <a:r>
              <a:rPr lang="cs-CZ" sz="1800" dirty="0"/>
              <a:t>, tj. prostřednictvím příslušného el. formuláře dostupného na Portálu veřejné správy.</a:t>
            </a:r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3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Odchylky od vyhlašování nových právních předpisů:</a:t>
            </a:r>
          </a:p>
          <a:p>
            <a:pPr marL="742950" lvl="4" indent="-285750" algn="just">
              <a:buFont typeface="Arial" panose="020B0604020202020204" pitchFamily="34" charset="0"/>
              <a:buChar char="→"/>
            </a:pPr>
            <a:r>
              <a:rPr lang="cs-CZ" sz="1600" dirty="0"/>
              <a:t>Obce budou v rámci </a:t>
            </a:r>
            <a:r>
              <a:rPr lang="cs-CZ" sz="1600" dirty="0" err="1"/>
              <a:t>metadat</a:t>
            </a:r>
            <a:r>
              <a:rPr lang="cs-CZ" sz="1600" dirty="0"/>
              <a:t> </a:t>
            </a:r>
            <a:r>
              <a:rPr lang="cs-CZ" sz="1600" b="1" dirty="0"/>
              <a:t>vyplňovat rovněž čísla právních předpisů</a:t>
            </a:r>
            <a:r>
              <a:rPr lang="cs-CZ" sz="1600" dirty="0"/>
              <a:t>.</a:t>
            </a:r>
          </a:p>
          <a:p>
            <a:pPr marL="742950" lvl="4" indent="-285750" algn="just">
              <a:buFont typeface="Arial" panose="020B0604020202020204" pitchFamily="34" charset="0"/>
              <a:buChar char="→"/>
            </a:pPr>
            <a:r>
              <a:rPr lang="cs-CZ" sz="1600" dirty="0"/>
              <a:t>Obce </a:t>
            </a:r>
            <a:r>
              <a:rPr lang="cs-CZ" sz="1600" b="1" dirty="0"/>
              <a:t>nemají povinnost právní předpisy zasílat v otevřeném a strojově čitelném formátu</a:t>
            </a:r>
            <a:r>
              <a:rPr lang="cs-CZ" sz="1600" dirty="0"/>
              <a:t> – je možné zveřejnit </a:t>
            </a:r>
            <a:br>
              <a:rPr lang="cs-CZ" sz="1600" dirty="0"/>
            </a:br>
            <a:r>
              <a:rPr lang="cs-CZ" sz="1600" dirty="0"/>
              <a:t>i „naskenované“ texty právních předpisů. </a:t>
            </a:r>
          </a:p>
          <a:p>
            <a:pPr marL="742950" lvl="4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4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Obce mají možnost v rámci interního projektu „očista právního řádu“ </a:t>
            </a:r>
            <a:r>
              <a:rPr lang="cs-CZ" sz="1800" b="1" dirty="0"/>
              <a:t>konzultovat s územními odděleními dozoru Ministerstva vnitra aktuálnost stávajících právních předpisů</a:t>
            </a:r>
            <a:r>
              <a:rPr lang="cs-CZ" sz="1800" dirty="0"/>
              <a:t> a zvážit, které právní předpisy ve Sbírce zveřejní, které zruší, novelizují či vydají v aktualizované podobě znovu</a:t>
            </a:r>
            <a:r>
              <a:rPr lang="cs-CZ" sz="1400" dirty="0"/>
              <a:t>.</a:t>
            </a:r>
          </a:p>
          <a:p>
            <a:pPr marL="742950" lvl="4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800100" lvl="4" indent="-342900" algn="just">
              <a:buFont typeface="+mj-lt"/>
              <a:buAutoNum type="arabicPeriod"/>
            </a:pPr>
            <a:endParaRPr lang="cs-CZ" sz="14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31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" y="255593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76106" y="0"/>
            <a:ext cx="7772416" cy="1426146"/>
          </a:xfrm>
        </p:spPr>
        <p:txBody>
          <a:bodyPr/>
          <a:lstStyle/>
          <a:p>
            <a:r>
              <a:rPr lang="cs-CZ" b="1" dirty="0">
                <a:latin typeface="Arial Black" panose="020B0A04020102020204" pitchFamily="34" charset="0"/>
              </a:rPr>
              <a:t>METODICKÁ POMOC OBCÍM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901952"/>
            <a:ext cx="11750347" cy="4818887"/>
          </a:xfrm>
        </p:spPr>
        <p:txBody>
          <a:bodyPr>
            <a:noAutofit/>
          </a:bodyPr>
          <a:lstStyle/>
          <a:p>
            <a:pPr marL="342900" lvl="4" indent="-342900">
              <a:buFont typeface="Wingdings" panose="05000000000000000000" pitchFamily="2" charset="2"/>
              <a:buChar char="Ø"/>
            </a:pPr>
            <a:r>
              <a:rPr lang="cs-CZ" sz="1800" b="1" dirty="0" smtClean="0"/>
              <a:t>Zřízena </a:t>
            </a:r>
            <a:r>
              <a:rPr lang="cs-CZ" sz="1800" b="1" dirty="0" err="1"/>
              <a:t>Help</a:t>
            </a:r>
            <a:r>
              <a:rPr lang="cs-CZ" sz="1800" b="1" dirty="0"/>
              <a:t>-linka – tel. </a:t>
            </a:r>
            <a:r>
              <a:rPr lang="cs-CZ" sz="2400" b="1" dirty="0">
                <a:solidFill>
                  <a:srgbClr val="FF0000"/>
                </a:solidFill>
              </a:rPr>
              <a:t>603 190 </a:t>
            </a:r>
            <a:r>
              <a:rPr lang="cs-CZ" sz="2400" b="1" dirty="0" smtClean="0">
                <a:solidFill>
                  <a:srgbClr val="FF0000"/>
                </a:solidFill>
              </a:rPr>
              <a:t>675 - </a:t>
            </a:r>
            <a:r>
              <a:rPr lang="cs-CZ" sz="1800" dirty="0"/>
              <a:t>v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provozu po celé přechodné období až do konce roku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2024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b="1" dirty="0" smtClean="0"/>
              <a:t>Zřízena e-mailová schránka</a:t>
            </a:r>
            <a:r>
              <a:rPr lang="cs-CZ" dirty="0"/>
              <a:t> </a:t>
            </a:r>
            <a:r>
              <a:rPr lang="cs-CZ" u="sng" dirty="0" smtClean="0">
                <a:hlinkClick r:id="rId3"/>
              </a:rPr>
              <a:t>sbirkausc@mvcr.cz</a:t>
            </a:r>
            <a:endParaRPr lang="cs-CZ" sz="1800" b="1" dirty="0" smtClean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b="1" dirty="0" smtClean="0"/>
              <a:t>Metodické </a:t>
            </a:r>
            <a:r>
              <a:rPr lang="cs-CZ" sz="1800" b="1" dirty="0"/>
              <a:t>materiály pro </a:t>
            </a:r>
            <a:r>
              <a:rPr lang="cs-CZ" sz="1800" b="1" dirty="0" smtClean="0"/>
              <a:t>obce, </a:t>
            </a:r>
            <a:r>
              <a:rPr lang="cs-CZ" sz="1800" b="1" dirty="0" err="1" smtClean="0"/>
              <a:t>videomanuál</a:t>
            </a:r>
            <a:r>
              <a:rPr lang="cs-CZ" sz="1800" b="1" dirty="0" smtClean="0"/>
              <a:t> – </a:t>
            </a:r>
            <a:r>
              <a:rPr lang="cs-CZ" sz="1800" dirty="0" smtClean="0"/>
              <a:t>k dispozici na zmiňovaných webových stránkách</a:t>
            </a:r>
            <a:endParaRPr lang="cs-CZ" sz="1800" dirty="0"/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b="1" dirty="0"/>
              <a:t>Individuální metodická pomoc obcím s vkládáním právních předpisů </a:t>
            </a:r>
            <a:r>
              <a:rPr lang="cs-CZ" sz="1800" dirty="0"/>
              <a:t>– </a:t>
            </a:r>
            <a:r>
              <a:rPr lang="cs-CZ" sz="1800" dirty="0" smtClean="0"/>
              <a:t>prostřednictvím územního oddělení dozoru České Budějovice – Jihlava, tel: 567 300 369,  e-mail </a:t>
            </a:r>
            <a:r>
              <a:rPr lang="cs-CZ" sz="1800" dirty="0" smtClean="0">
                <a:hlinkClick r:id="rId4"/>
              </a:rPr>
              <a:t>dozorji</a:t>
            </a:r>
            <a:r>
              <a:rPr lang="cs-CZ" sz="1800" u="sng" dirty="0" smtClean="0">
                <a:hlinkClick r:id="rId4"/>
              </a:rPr>
              <a:t>@mvcr.cz</a:t>
            </a:r>
            <a:endParaRPr lang="cs-CZ" sz="1800" u="sng" dirty="0" smtClean="0"/>
          </a:p>
          <a:p>
            <a:pPr marL="0" lvl="4" indent="0">
              <a:buNone/>
            </a:pPr>
            <a:endParaRPr lang="cs-CZ" sz="1800" u="sng" dirty="0" smtClean="0"/>
          </a:p>
          <a:p>
            <a:pPr marL="0" lvl="4" indent="0">
              <a:buNone/>
            </a:pPr>
            <a:r>
              <a:rPr lang="cs-CZ" b="1" u="sng" dirty="0" smtClean="0">
                <a:solidFill>
                  <a:srgbClr val="FF0000"/>
                </a:solidFill>
              </a:rPr>
              <a:t>POZOR! </a:t>
            </a:r>
          </a:p>
          <a:p>
            <a:pPr marL="285750" lvl="4" indent="-285750" algn="just">
              <a:buFont typeface="Wingdings" panose="05000000000000000000" pitchFamily="2" charset="2"/>
              <a:buChar char="Ø"/>
            </a:pPr>
            <a:r>
              <a:rPr lang="cs-CZ" sz="1800" b="1" u="sng" dirty="0" smtClean="0"/>
              <a:t>Stále platí možnost využít metodické pomoci při přípravě nových obecně závazných vyhlášek, posouzení návrhů před schválením v zastupitelstvu obce.</a:t>
            </a:r>
            <a:r>
              <a:rPr lang="cs-CZ" sz="1800" dirty="0" smtClean="0"/>
              <a:t> Lze zaslat přes datovou schránku 6bnaawp nebo e-mailem </a:t>
            </a:r>
            <a:r>
              <a:rPr lang="cs-CZ" sz="1800" dirty="0" smtClean="0">
                <a:hlinkClick r:id="rId4"/>
              </a:rPr>
              <a:t>dozorji</a:t>
            </a:r>
            <a:r>
              <a:rPr lang="cs-CZ" sz="1800" u="sng" dirty="0" smtClean="0">
                <a:hlinkClick r:id="rId4"/>
              </a:rPr>
              <a:t>@mvcr.cz</a:t>
            </a:r>
            <a:r>
              <a:rPr lang="cs-CZ" sz="1800" u="sng" dirty="0" smtClean="0"/>
              <a:t> 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cs-CZ" sz="1800" u="sng" dirty="0" smtClean="0"/>
              <a:t>Obdobně lze </a:t>
            </a:r>
            <a:r>
              <a:rPr lang="cs-CZ" sz="1800" b="1" u="sng" dirty="0" smtClean="0"/>
              <a:t>společně s obcí učinit celkovou „revizi“ zákonnosti starších platných právních předpisů obce před jejich vkladem </a:t>
            </a:r>
            <a:r>
              <a:rPr lang="cs-CZ" sz="1800" b="1" u="sng" smtClean="0"/>
              <a:t>do Sbírky </a:t>
            </a:r>
            <a:r>
              <a:rPr lang="cs-CZ" sz="1800" b="1" u="sng" dirty="0" smtClean="0"/>
              <a:t>právních předpisů.</a:t>
            </a:r>
            <a:endParaRPr lang="cs-CZ" sz="1800" b="1" u="sng" dirty="0"/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cs-CZ" sz="1400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644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3" y="239866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2320" y="137851"/>
            <a:ext cx="4877560" cy="135844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PRÁVNÍ ZAKOTVENÍ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417638"/>
            <a:ext cx="11296691" cy="5153283"/>
          </a:xfrm>
        </p:spPr>
        <p:txBody>
          <a:bodyPr>
            <a:noAutofit/>
          </a:bodyPr>
          <a:lstStyle/>
          <a:p>
            <a:pPr algn="just"/>
            <a:r>
              <a:rPr lang="cs-CZ" sz="2000" dirty="0"/>
              <a:t>Zákon č. 35/2021 Sb.,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00B0F0"/>
                </a:solidFill>
              </a:rPr>
              <a:t>o Sbírce právních předpisů územních samosprávných celků </a:t>
            </a:r>
            <a:br>
              <a:rPr lang="cs-CZ" sz="2000" b="1" dirty="0">
                <a:solidFill>
                  <a:srgbClr val="00B0F0"/>
                </a:solidFill>
              </a:rPr>
            </a:br>
            <a:r>
              <a:rPr lang="cs-CZ" sz="2000" b="1" dirty="0">
                <a:solidFill>
                  <a:srgbClr val="00B0F0"/>
                </a:solidFill>
              </a:rPr>
              <a:t>a některých správních úřadů </a:t>
            </a:r>
            <a:r>
              <a:rPr lang="cs-CZ" sz="2000" dirty="0"/>
              <a:t>(dále jen „zákon o Sbírce právních předpisů</a:t>
            </a:r>
            <a:r>
              <a:rPr lang="cs-CZ" sz="2000" dirty="0" smtClean="0"/>
              <a:t>“);</a:t>
            </a:r>
          </a:p>
          <a:p>
            <a:pPr marL="0" indent="0" algn="just">
              <a:buNone/>
            </a:pPr>
            <a:endParaRPr lang="cs-CZ" sz="1000" dirty="0" smtClean="0"/>
          </a:p>
          <a:p>
            <a:pPr marL="457200" lvl="1" indent="0" algn="just">
              <a:buNone/>
            </a:pPr>
            <a:r>
              <a:rPr lang="cs-CZ" sz="1600" i="1" dirty="0" smtClean="0"/>
              <a:t>Upravuje </a:t>
            </a:r>
            <a:r>
              <a:rPr lang="cs-CZ" sz="1600" b="1" i="1" dirty="0" smtClean="0"/>
              <a:t>zřízení Sbírky právních předpisů</a:t>
            </a:r>
            <a:r>
              <a:rPr lang="cs-CZ" sz="1600" i="1" dirty="0" smtClean="0"/>
              <a:t>, roli MV jakožto </a:t>
            </a:r>
            <a:r>
              <a:rPr lang="cs-CZ" sz="1600" b="1" i="1" dirty="0" smtClean="0"/>
              <a:t>správce Sbírky právních předpisů</a:t>
            </a:r>
            <a:r>
              <a:rPr lang="cs-CZ" sz="1600" i="1" dirty="0" smtClean="0"/>
              <a:t>, vlastní </a:t>
            </a:r>
            <a:r>
              <a:rPr lang="cs-CZ" sz="1600" b="1" i="1" dirty="0" smtClean="0"/>
              <a:t>pravidla publikace právních předpisů</a:t>
            </a:r>
            <a:r>
              <a:rPr lang="cs-CZ" sz="1600" i="1" dirty="0" smtClean="0"/>
              <a:t>, problematiku </a:t>
            </a:r>
            <a:r>
              <a:rPr lang="cs-CZ" sz="1600" b="1" i="1" dirty="0" smtClean="0"/>
              <a:t>zveřejňování některých dalších aktů,</a:t>
            </a:r>
            <a:r>
              <a:rPr lang="cs-CZ" sz="1600" i="1" dirty="0" smtClean="0"/>
              <a:t> </a:t>
            </a:r>
            <a:r>
              <a:rPr lang="cs-CZ" sz="1600" b="1" i="1" dirty="0" smtClean="0"/>
              <a:t>přechodná ustanovení</a:t>
            </a:r>
            <a:r>
              <a:rPr lang="cs-CZ" sz="1600" i="1" dirty="0" smtClean="0"/>
              <a:t>.</a:t>
            </a:r>
          </a:p>
          <a:p>
            <a:pPr marL="457200" lvl="1" indent="0" algn="just">
              <a:buNone/>
            </a:pPr>
            <a:endParaRPr lang="cs-CZ" sz="1000" dirty="0"/>
          </a:p>
          <a:p>
            <a:pPr algn="just"/>
            <a:r>
              <a:rPr lang="cs-CZ" sz="2000" dirty="0"/>
              <a:t>Zákon č. 36/2021 Sb., </a:t>
            </a:r>
            <a:r>
              <a:rPr lang="cs-CZ" sz="2000" b="1" dirty="0">
                <a:solidFill>
                  <a:srgbClr val="00B0F0"/>
                </a:solidFill>
              </a:rPr>
              <a:t>kterým se mění některé zákony v souvislosti s přijetím zákona </a:t>
            </a:r>
            <a:br>
              <a:rPr lang="cs-CZ" sz="2000" b="1" dirty="0">
                <a:solidFill>
                  <a:srgbClr val="00B0F0"/>
                </a:solidFill>
              </a:rPr>
            </a:br>
            <a:r>
              <a:rPr lang="cs-CZ" sz="2000" b="1" dirty="0">
                <a:solidFill>
                  <a:srgbClr val="00B0F0"/>
                </a:solidFill>
              </a:rPr>
              <a:t>o Sbírce právních předpisů územních samosprávných celků a některých správních úřadů </a:t>
            </a:r>
            <a:r>
              <a:rPr lang="cs-CZ" sz="2000" dirty="0"/>
              <a:t>(dále jen „změnový zákon“).</a:t>
            </a:r>
          </a:p>
          <a:p>
            <a:pPr marL="457200" lvl="1" indent="0" algn="just">
              <a:buNone/>
            </a:pPr>
            <a:r>
              <a:rPr lang="cs-CZ" sz="1600" dirty="0"/>
              <a:t>Změnovým zákonem </a:t>
            </a:r>
            <a:r>
              <a:rPr lang="cs-CZ" sz="1600" b="1" dirty="0">
                <a:solidFill>
                  <a:srgbClr val="FF0000"/>
                </a:solidFill>
              </a:rPr>
              <a:t>novelizovány</a:t>
            </a:r>
            <a:r>
              <a:rPr lang="cs-CZ" sz="1600" dirty="0"/>
              <a:t> </a:t>
            </a:r>
            <a:r>
              <a:rPr lang="cs-CZ" sz="1600" dirty="0" smtClean="0"/>
              <a:t>zejména: </a:t>
            </a:r>
            <a:r>
              <a:rPr lang="cs-CZ" sz="1600" i="1" dirty="0" smtClean="0"/>
              <a:t>zákon </a:t>
            </a:r>
            <a:r>
              <a:rPr lang="cs-CZ" sz="1600" b="1" i="1" dirty="0"/>
              <a:t>o obcích</a:t>
            </a:r>
            <a:r>
              <a:rPr lang="cs-CZ" sz="1600" i="1" dirty="0"/>
              <a:t>, zákon </a:t>
            </a:r>
            <a:r>
              <a:rPr lang="cs-CZ" sz="1600" b="1" i="1" dirty="0"/>
              <a:t>o krajích</a:t>
            </a:r>
            <a:r>
              <a:rPr lang="cs-CZ" sz="1600" i="1" dirty="0"/>
              <a:t>, zákon </a:t>
            </a:r>
            <a:r>
              <a:rPr lang="cs-CZ" sz="1600" b="1" i="1" dirty="0"/>
              <a:t>o hl. m Praze</a:t>
            </a:r>
            <a:r>
              <a:rPr lang="cs-CZ" sz="1600" i="1" dirty="0"/>
              <a:t>, krizový zákon, zákon </a:t>
            </a:r>
            <a:r>
              <a:rPr lang="cs-CZ" sz="1600" b="1" i="1" dirty="0"/>
              <a:t>o hazardních hrách</a:t>
            </a:r>
            <a:r>
              <a:rPr lang="cs-CZ" sz="1600" i="1" dirty="0"/>
              <a:t>, zákon </a:t>
            </a:r>
            <a:r>
              <a:rPr lang="cs-CZ" sz="1600" b="1" i="1" dirty="0" smtClean="0"/>
              <a:t>o </a:t>
            </a:r>
            <a:r>
              <a:rPr lang="cs-CZ" sz="1600" b="1" i="1" dirty="0"/>
              <a:t>dani z nemovitých věcí</a:t>
            </a:r>
            <a:r>
              <a:rPr lang="cs-CZ" sz="1600" i="1" dirty="0"/>
              <a:t>, zákon </a:t>
            </a:r>
            <a:r>
              <a:rPr lang="cs-CZ" sz="1600" b="1" i="1" dirty="0"/>
              <a:t>o oceňování majetku</a:t>
            </a:r>
            <a:r>
              <a:rPr lang="cs-CZ" sz="1600" i="1" dirty="0"/>
              <a:t>, zákon o ochraně přírody a krajiny, zákon o ochraně veřejného zdraví, zákon o rostlinolékařské péči, veterinární zákon, zákon o základních registrech a další.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cs-CZ" sz="1600" i="1" dirty="0"/>
          </a:p>
          <a:p>
            <a:pPr marL="265113" lvl="2" indent="0" algn="ctr">
              <a:buNone/>
            </a:pPr>
            <a:r>
              <a:rPr lang="cs-CZ" sz="2000" b="1" dirty="0"/>
              <a:t>Ve Sbírce zákonů vyhlášeny 3. února 2021. </a:t>
            </a:r>
          </a:p>
          <a:p>
            <a:pPr marL="265113" lvl="2" indent="0" algn="ctr">
              <a:buNone/>
            </a:pPr>
            <a:r>
              <a:rPr lang="cs-CZ" sz="2000" b="1" dirty="0">
                <a:solidFill>
                  <a:srgbClr val="FF0000"/>
                </a:solidFill>
              </a:rPr>
              <a:t>Účinnosti nabývají k 1. lednu 2022 = datum spuštění Sbírky právních předpisů.</a:t>
            </a:r>
          </a:p>
          <a:p>
            <a:pPr marL="914400" lvl="2" indent="0" algn="just">
              <a:buNone/>
            </a:pPr>
            <a:endParaRPr lang="cs-CZ" sz="1600" i="1" u="sng" dirty="0"/>
          </a:p>
          <a:p>
            <a:pPr marL="914400" lvl="2" indent="0" algn="just">
              <a:buNone/>
            </a:pPr>
            <a:endParaRPr lang="cs-CZ" sz="1600" i="1" dirty="0"/>
          </a:p>
          <a:p>
            <a:pPr lvl="8" algn="just">
              <a:buFont typeface="Wingdings" panose="05000000000000000000" pitchFamily="2" charset="2"/>
              <a:buChar char="Ø"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marL="1371600" lvl="3" indent="0">
              <a:buNone/>
            </a:pPr>
            <a:endParaRPr lang="cs-CZ" sz="2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8" y="297526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7874" y="195511"/>
            <a:ext cx="7772416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PŘÍNOSY ZŘÍZENÍ SBÍRKY PRÁVNÍCH PŘEDPISŮ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600201"/>
            <a:ext cx="11750347" cy="4837175"/>
          </a:xfrm>
        </p:spPr>
        <p:txBody>
          <a:bodyPr>
            <a:noAutofit/>
          </a:bodyPr>
          <a:lstStyle/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b="1" dirty="0"/>
              <a:t>Právní předpisy ÚSC a neústředních správních úřadů nově centralizovaně vyhlašované v jednom veřejně přístupném elektronickém publikačním prostředku, který umožňuje neomezený dálkový přístup </a:t>
            </a:r>
            <a:endParaRPr lang="cs-CZ" sz="18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800" b="1" dirty="0" smtClean="0"/>
          </a:p>
          <a:p>
            <a:pPr marL="285750" lvl="1" algn="just">
              <a:buFont typeface="Wingdings" panose="05000000000000000000" pitchFamily="2" charset="2"/>
              <a:buChar char="Ø"/>
            </a:pPr>
            <a:r>
              <a:rPr lang="cs-CZ" sz="1800" b="1" dirty="0" smtClean="0"/>
              <a:t>Zlepšení </a:t>
            </a:r>
            <a:r>
              <a:rPr lang="cs-CZ" sz="1800" b="1" dirty="0"/>
              <a:t>vymahatelnosti obecní regulace (zejména) veřejného pořádku ze strany Policie ČR </a:t>
            </a:r>
          </a:p>
          <a:p>
            <a:pPr marL="0" lvl="2" indent="0" algn="just">
              <a:buNone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Odpadá povinnost zasílat právní předpisy ÚSC dozorovým orgánům a jiným orgánům veřejné moci </a:t>
            </a:r>
          </a:p>
          <a:p>
            <a:pPr marL="457200" lvl="3" indent="0" algn="just">
              <a:buNone/>
            </a:pPr>
            <a:r>
              <a:rPr lang="cs-CZ" sz="1600" dirty="0"/>
              <a:t>postačuje zveřejnění ve Sbírce právních </a:t>
            </a:r>
            <a:r>
              <a:rPr lang="cs-CZ" sz="1600" dirty="0" smtClean="0"/>
              <a:t>předpisů (</a:t>
            </a:r>
            <a:r>
              <a:rPr lang="cs-CZ" sz="1600" u="sng" dirty="0" smtClean="0"/>
              <a:t>s výjimkou koeficientů do konce roku 2023 </a:t>
            </a:r>
            <a:r>
              <a:rPr lang="cs-CZ" sz="1600" dirty="0" smtClean="0"/>
              <a:t>a cenových map)</a:t>
            </a:r>
          </a:p>
          <a:p>
            <a:pPr marL="457200" lvl="3" indent="0" algn="just">
              <a:buNone/>
            </a:pPr>
            <a:r>
              <a:rPr lang="cs-CZ" sz="1600" b="1" u="sng" dirty="0" smtClean="0">
                <a:solidFill>
                  <a:srgbClr val="FF0000"/>
                </a:solidFill>
              </a:rPr>
              <a:t>POZOR! </a:t>
            </a:r>
            <a:r>
              <a:rPr lang="cs-CZ" sz="1600" dirty="0" smtClean="0"/>
              <a:t>vydané obecně závazné vyhlášky již nezasílat na oddělení dozoru České Budějovice - Jihlava.</a:t>
            </a:r>
            <a:endParaRPr lang="cs-CZ" sz="1600" dirty="0"/>
          </a:p>
          <a:p>
            <a:pPr marL="0" lvl="2" indent="0" algn="just">
              <a:buNone/>
            </a:pPr>
            <a:endParaRPr lang="cs-CZ" sz="1600" b="1" u="sng" dirty="0">
              <a:solidFill>
                <a:srgbClr val="FF0000"/>
              </a:solidFill>
            </a:endParaRP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b="1" dirty="0"/>
              <a:t>Odpadá povinnost obcí vést evidenci právních předpisů </a:t>
            </a:r>
            <a:r>
              <a:rPr lang="cs-CZ" sz="1800" b="1" dirty="0" smtClean="0"/>
              <a:t>- </a:t>
            </a:r>
            <a:r>
              <a:rPr lang="cs-CZ" sz="1600" dirty="0" smtClean="0"/>
              <a:t>evidenci </a:t>
            </a:r>
            <a:r>
              <a:rPr lang="cs-CZ" sz="1600" dirty="0"/>
              <a:t>vede sama Sbírka právních </a:t>
            </a:r>
            <a:r>
              <a:rPr lang="cs-CZ" sz="1600" dirty="0" smtClean="0"/>
              <a:t>předpisů</a:t>
            </a:r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b="1" dirty="0" smtClean="0"/>
              <a:t>Nově </a:t>
            </a:r>
            <a:r>
              <a:rPr lang="cs-CZ" sz="1800" b="1" dirty="0"/>
              <a:t>vyhlašované právní předpisy již obce nemusí číslovat</a:t>
            </a:r>
            <a:r>
              <a:rPr lang="cs-CZ" sz="1800" dirty="0"/>
              <a:t>. Číslování obstarává automatizovaně Sbírka právních předpisů v návaznosti na okamžik jejich vyhlášení (zaslání do Sbírky). 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b="1" dirty="0" smtClean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b="1" dirty="0"/>
          </a:p>
          <a:p>
            <a:pPr marL="0" lvl="2" indent="0" algn="just">
              <a:buNone/>
            </a:pPr>
            <a:endParaRPr lang="cs-CZ" sz="1600" dirty="0"/>
          </a:p>
          <a:p>
            <a:pPr marL="457200" lvl="2" indent="0" algn="just">
              <a:buNone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184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1" y="352793"/>
            <a:ext cx="2456035" cy="509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53" y="137852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4996" y="199175"/>
            <a:ext cx="5075740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VYHLAŠOVÁNÍ PRÁVNÍCH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324" y="1316738"/>
            <a:ext cx="11393412" cy="5366696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cs-CZ" sz="2000" b="1" dirty="0"/>
              <a:t>OD 1. 1. 2022 VYHLAŠOVÁNÍ VE SBÍRCE PRÁVNÍCH PŘEDPISŮ</a:t>
            </a:r>
            <a:endParaRPr lang="cs-CZ" sz="2000" b="1" dirty="0">
              <a:solidFill>
                <a:srgbClr val="FF0000"/>
              </a:solidFill>
            </a:endParaRPr>
          </a:p>
          <a:p>
            <a:pPr marL="0" lvl="1" indent="0" algn="ctr">
              <a:buNone/>
            </a:pPr>
            <a:endParaRPr lang="cs-CZ" sz="800" dirty="0"/>
          </a:p>
          <a:p>
            <a:pPr marL="0" lvl="1" indent="0" algn="ctr">
              <a:buNone/>
            </a:pPr>
            <a:r>
              <a:rPr lang="cs-CZ" sz="1800" b="1" dirty="0"/>
              <a:t>Vyhlášení</a:t>
            </a:r>
            <a:r>
              <a:rPr lang="cs-CZ" sz="1800" dirty="0"/>
              <a:t> právního </a:t>
            </a:r>
            <a:r>
              <a:rPr lang="cs-CZ" sz="1800" dirty="0" smtClean="0"/>
              <a:t>předpisu obcí (OZV, N) </a:t>
            </a:r>
            <a:r>
              <a:rPr lang="cs-CZ" sz="1800" dirty="0"/>
              <a:t>je podmínkou jeho </a:t>
            </a:r>
            <a:r>
              <a:rPr lang="cs-CZ" sz="1800" b="1" dirty="0"/>
              <a:t>platnosti</a:t>
            </a:r>
            <a:r>
              <a:rPr lang="cs-CZ" sz="1800" dirty="0"/>
              <a:t> </a:t>
            </a:r>
            <a:endParaRPr lang="cs-CZ" sz="1800" dirty="0" smtClean="0"/>
          </a:p>
          <a:p>
            <a:pPr marL="0" lvl="1" indent="0" algn="ctr">
              <a:buNone/>
            </a:pPr>
            <a:r>
              <a:rPr lang="cs-CZ" sz="1800" dirty="0" smtClean="0"/>
              <a:t>= </a:t>
            </a:r>
            <a:r>
              <a:rPr lang="cs-CZ" sz="1800" dirty="0"/>
              <a:t>právní předpis se stává součástí právního řádu ČR.</a:t>
            </a:r>
          </a:p>
          <a:p>
            <a:pPr marL="0" lvl="2" indent="0" algn="just">
              <a:buNone/>
            </a:pPr>
            <a:endParaRPr lang="cs-CZ" sz="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 smtClean="0"/>
              <a:t>Právní </a:t>
            </a:r>
            <a:r>
              <a:rPr lang="cs-CZ" sz="1800" dirty="0"/>
              <a:t>předpisy obce zasílají prostřednictvím </a:t>
            </a:r>
            <a:r>
              <a:rPr lang="cs-CZ" sz="1800" b="1" dirty="0" smtClean="0"/>
              <a:t>elektronického </a:t>
            </a:r>
            <a:r>
              <a:rPr lang="cs-CZ" sz="1800" b="1" dirty="0"/>
              <a:t>formuláře</a:t>
            </a:r>
            <a:r>
              <a:rPr lang="cs-CZ" sz="1800" dirty="0"/>
              <a:t>, který </a:t>
            </a:r>
            <a:r>
              <a:rPr lang="cs-CZ" sz="1800" dirty="0" smtClean="0"/>
              <a:t>je </a:t>
            </a:r>
            <a:r>
              <a:rPr lang="cs-CZ" sz="1800" b="1" u="sng" dirty="0" smtClean="0"/>
              <a:t>dostupný </a:t>
            </a:r>
            <a:r>
              <a:rPr lang="cs-CZ" sz="1800" b="1" u="sng" dirty="0"/>
              <a:t>na Portálu veřejné správy </a:t>
            </a:r>
            <a:r>
              <a:rPr lang="cs-CZ" sz="1800" dirty="0"/>
              <a:t>(</a:t>
            </a:r>
            <a:r>
              <a:rPr lang="cs-CZ" sz="1800" dirty="0">
                <a:hlinkClick r:id="rId5"/>
              </a:rPr>
              <a:t>https://portal.gov.cz</a:t>
            </a:r>
            <a:r>
              <a:rPr lang="cs-CZ" sz="1800" dirty="0" smtClean="0">
                <a:hlinkClick r:id="rId5"/>
              </a:rPr>
              <a:t>/</a:t>
            </a:r>
            <a:r>
              <a:rPr lang="cs-CZ" sz="1800" dirty="0" smtClean="0"/>
              <a:t>) nebo lze využít vstup přes stránky </a:t>
            </a:r>
            <a:r>
              <a:rPr lang="cs-CZ" sz="1800" dirty="0" smtClean="0">
                <a:hlinkClick r:id="rId6"/>
              </a:rPr>
              <a:t>www.mvcr.cz</a:t>
            </a:r>
            <a:r>
              <a:rPr lang="cs-CZ" sz="1800" dirty="0" smtClean="0"/>
              <a:t>. Do </a:t>
            </a:r>
            <a:r>
              <a:rPr lang="cs-CZ" sz="1800" dirty="0"/>
              <a:t>elektronického formuláře obec „nahraje“ zasílaný právní předpis a vyplní předepsaná </a:t>
            </a:r>
            <a:r>
              <a:rPr lang="cs-CZ" sz="1800" dirty="0" err="1"/>
              <a:t>metadata</a:t>
            </a:r>
            <a:r>
              <a:rPr lang="cs-CZ" sz="1800" dirty="0"/>
              <a:t> (viz dále</a:t>
            </a:r>
            <a:r>
              <a:rPr lang="cs-CZ" sz="1800" dirty="0" smtClean="0"/>
              <a:t>).</a:t>
            </a: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2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cs-CZ" sz="1800" dirty="0"/>
              <a:t>Po vyplnění lze elektronický formulář s právním předpisem zaslat do Sbírky právních předpisů dvěma způsoby</a:t>
            </a:r>
            <a:r>
              <a:rPr lang="cs-CZ" sz="1800" dirty="0" smtClean="0"/>
              <a:t>:</a:t>
            </a:r>
            <a:endParaRPr lang="cs-CZ" sz="1800" dirty="0"/>
          </a:p>
          <a:p>
            <a:pPr marL="630238" lvl="3" indent="-342900" algn="just">
              <a:buFont typeface="+mj-lt"/>
              <a:buAutoNum type="arabicPeriod"/>
            </a:pPr>
            <a:r>
              <a:rPr lang="cs-CZ" sz="1800" b="1" dirty="0"/>
              <a:t>Přímo prostřednictvím brány Portálu veřejné správy </a:t>
            </a:r>
            <a:r>
              <a:rPr lang="cs-CZ" sz="1800" dirty="0"/>
              <a:t>– vkladatel je po vyplnění formuláře vyzván k </a:t>
            </a:r>
            <a:r>
              <a:rPr lang="cs-CZ" sz="1800" b="1" dirty="0">
                <a:solidFill>
                  <a:srgbClr val="FF0000"/>
                </a:solidFill>
              </a:rPr>
              <a:t>přihlášení do své datové schránky z níž je formulář s právním předpisem ihned odeslán</a:t>
            </a:r>
            <a:r>
              <a:rPr lang="cs-CZ" sz="1800" dirty="0"/>
              <a:t> do Sbírky právních </a:t>
            </a:r>
            <a:r>
              <a:rPr lang="cs-CZ" sz="1800" dirty="0" smtClean="0"/>
              <a:t>předpisů </a:t>
            </a:r>
            <a:r>
              <a:rPr lang="cs-CZ" sz="1800" b="1" dirty="0" smtClean="0"/>
              <a:t>NEBO</a:t>
            </a:r>
          </a:p>
          <a:p>
            <a:pPr marL="630238" lvl="3" indent="-342900" algn="just">
              <a:buFont typeface="+mj-lt"/>
              <a:buAutoNum type="arabicPeriod"/>
            </a:pPr>
            <a:endParaRPr lang="cs-CZ" sz="800" b="1" dirty="0"/>
          </a:p>
          <a:p>
            <a:pPr marL="630238" lvl="3" indent="-342900" algn="just">
              <a:buFont typeface="+mj-lt"/>
              <a:buAutoNum type="arabicPeriod"/>
            </a:pPr>
            <a:r>
              <a:rPr lang="cs-CZ" sz="1600" b="1" dirty="0" smtClean="0"/>
              <a:t>možnost </a:t>
            </a:r>
            <a:r>
              <a:rPr lang="cs-CZ" sz="1600" b="1" dirty="0"/>
              <a:t>vygenerovat vyplněný formulář s nahraným právním předpisem v XML souboru</a:t>
            </a:r>
            <a:r>
              <a:rPr lang="cs-CZ" sz="1600" dirty="0"/>
              <a:t>, který obec </a:t>
            </a:r>
            <a:r>
              <a:rPr lang="cs-CZ" sz="1600" b="1" dirty="0">
                <a:solidFill>
                  <a:srgbClr val="FF0000"/>
                </a:solidFill>
              </a:rPr>
              <a:t>vloží do vlastní elektronické spisové služby, skrze níž ji odešle do datové schránky Sbírky právních předpisů </a:t>
            </a:r>
            <a:r>
              <a:rPr lang="cs-CZ" sz="1600" dirty="0"/>
              <a:t>(uvedený způsob </a:t>
            </a:r>
            <a:r>
              <a:rPr lang="cs-CZ" sz="1600" dirty="0" smtClean="0"/>
              <a:t>respektuje </a:t>
            </a:r>
            <a:r>
              <a:rPr lang="cs-CZ" sz="1600" dirty="0"/>
              <a:t>obecními úřady nastavený systém odesílání datových zpráv prostřednictvím vlastní spisové služby</a:t>
            </a:r>
            <a:r>
              <a:rPr lang="cs-CZ" sz="1600" dirty="0" smtClean="0"/>
              <a:t>). Pozor XML soubor obsahuje pouze </a:t>
            </a:r>
            <a:r>
              <a:rPr lang="cs-CZ" sz="1600" dirty="0" err="1" smtClean="0"/>
              <a:t>metadata</a:t>
            </a:r>
            <a:r>
              <a:rPr lang="cs-CZ" sz="1600" dirty="0" smtClean="0"/>
              <a:t>, je třeba vložit samotným právní předpis.</a:t>
            </a:r>
            <a:endParaRPr lang="cs-CZ" sz="1600" dirty="0"/>
          </a:p>
          <a:p>
            <a:pPr marL="800100" lvl="3" indent="-342900" algn="just">
              <a:buFont typeface="+mj-lt"/>
              <a:buAutoNum type="arabicPeriod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800100" lvl="4" indent="-342900" algn="just">
              <a:buFont typeface="+mj-lt"/>
              <a:buAutoNum type="arabicPeriod"/>
            </a:pPr>
            <a:endParaRPr lang="cs-CZ" sz="1800" dirty="0"/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742950" lvl="3" indent="-285750" algn="just">
              <a:buFont typeface="Arial" panose="020B0604020202020204" pitchFamily="34" charset="0"/>
              <a:buChar char="‒"/>
            </a:pPr>
            <a:endParaRPr lang="cs-CZ" sz="1600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894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19" y="770675"/>
            <a:ext cx="8821381" cy="60873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4" y="301189"/>
            <a:ext cx="2125972" cy="9389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0561" y="173736"/>
            <a:ext cx="7555496" cy="1005839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VYHLAŠOVÁNÍ PRÁVNÍCH PŘEDPISŮ Z POHLEDU </a:t>
            </a:r>
            <a:r>
              <a:rPr lang="cs-CZ" sz="2800" b="1" dirty="0" smtClean="0">
                <a:latin typeface="Arial Black" panose="020B0A04020102020204" pitchFamily="34" charset="0"/>
              </a:rPr>
              <a:t>OBCÍ I. </a:t>
            </a:r>
            <a:endParaRPr lang="cs-CZ" sz="28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09" y="1316736"/>
            <a:ext cx="11750347" cy="5404103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marL="0" lvl="2" indent="0" algn="just">
              <a:buNone/>
            </a:pPr>
            <a:r>
              <a:rPr lang="cs-CZ" sz="1800" b="1" u="sng" dirty="0"/>
              <a:t>Zveřejnění</a:t>
            </a:r>
            <a:r>
              <a:rPr lang="cs-CZ" sz="1800" b="1" dirty="0"/>
              <a:t> provádí </a:t>
            </a:r>
            <a:r>
              <a:rPr lang="cs-CZ" sz="1800" b="1" dirty="0">
                <a:solidFill>
                  <a:srgbClr val="FF0000"/>
                </a:solidFill>
              </a:rPr>
              <a:t>obec, která právní předpis vydala</a:t>
            </a:r>
            <a:r>
              <a:rPr lang="cs-CZ" sz="1800" b="1" dirty="0"/>
              <a:t>, a to zasláním jeho textu </a:t>
            </a:r>
            <a:r>
              <a:rPr lang="cs-CZ" sz="1800" b="1" dirty="0">
                <a:solidFill>
                  <a:srgbClr val="FF0000"/>
                </a:solidFill>
              </a:rPr>
              <a:t>v otevřeném a strojově čitelném </a:t>
            </a:r>
            <a:r>
              <a:rPr lang="cs-CZ" sz="1800" b="1" dirty="0" smtClean="0">
                <a:solidFill>
                  <a:srgbClr val="FF0000"/>
                </a:solidFill>
              </a:rPr>
              <a:t>formátu (zejména </a:t>
            </a:r>
            <a:r>
              <a:rPr lang="cs-CZ" sz="1800" b="1" dirty="0" err="1" smtClean="0">
                <a:solidFill>
                  <a:srgbClr val="FF0000"/>
                </a:solidFill>
              </a:rPr>
              <a:t>docx</a:t>
            </a:r>
            <a:r>
              <a:rPr lang="cs-CZ" sz="1800" b="1" dirty="0" smtClean="0">
                <a:solidFill>
                  <a:srgbClr val="FF0000"/>
                </a:solidFill>
              </a:rPr>
              <a:t>)</a:t>
            </a:r>
            <a:r>
              <a:rPr lang="cs-CZ" sz="1800" b="1" dirty="0" smtClean="0"/>
              <a:t> </a:t>
            </a:r>
            <a:r>
              <a:rPr lang="cs-CZ" sz="1800" b="1" dirty="0"/>
              <a:t>a </a:t>
            </a:r>
            <a:r>
              <a:rPr lang="cs-CZ" sz="1800" b="1" dirty="0">
                <a:solidFill>
                  <a:srgbClr val="FF0000"/>
                </a:solidFill>
              </a:rPr>
              <a:t>jeho </a:t>
            </a:r>
            <a:r>
              <a:rPr lang="cs-CZ" sz="1800" b="1" dirty="0" err="1">
                <a:solidFill>
                  <a:srgbClr val="FF0000"/>
                </a:solidFill>
              </a:rPr>
              <a:t>metadat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r>
              <a:rPr lang="cs-CZ" sz="1800" b="1" dirty="0"/>
              <a:t>prostřednictvím </a:t>
            </a:r>
            <a:r>
              <a:rPr lang="cs-CZ" sz="1800" b="1" dirty="0">
                <a:solidFill>
                  <a:srgbClr val="FF0000"/>
                </a:solidFill>
              </a:rPr>
              <a:t>elektronického </a:t>
            </a:r>
            <a:r>
              <a:rPr lang="cs-CZ" sz="1800" b="1" dirty="0" smtClean="0">
                <a:solidFill>
                  <a:srgbClr val="FF0000"/>
                </a:solidFill>
              </a:rPr>
              <a:t>formuláře. </a:t>
            </a:r>
          </a:p>
          <a:p>
            <a:pPr marL="0" lvl="2" indent="0" algn="just">
              <a:buNone/>
            </a:pPr>
            <a:endParaRPr lang="cs-CZ" sz="1800" dirty="0" smtClean="0"/>
          </a:p>
          <a:p>
            <a:pPr marL="0" lvl="3" indent="0" algn="just">
              <a:buNone/>
            </a:pPr>
            <a:r>
              <a:rPr lang="cs-CZ" sz="1800" dirty="0" smtClean="0"/>
              <a:t>Právní </a:t>
            </a:r>
            <a:r>
              <a:rPr lang="cs-CZ" sz="1800" dirty="0"/>
              <a:t>předpisy se zasílají </a:t>
            </a:r>
            <a:r>
              <a:rPr lang="cs-CZ" sz="1800" b="1" dirty="0">
                <a:solidFill>
                  <a:srgbClr val="FF0000"/>
                </a:solidFill>
              </a:rPr>
              <a:t>v otevřeném a strojově čitelném formátu</a:t>
            </a:r>
          </a:p>
          <a:p>
            <a:pPr marL="742950" lvl="4" indent="-285750" algn="just">
              <a:buFont typeface="Arial" panose="020B0604020202020204" pitchFamily="34" charset="0"/>
              <a:buChar char="‒"/>
            </a:pPr>
            <a:r>
              <a:rPr lang="cs-CZ" sz="1800" b="1" dirty="0"/>
              <a:t>Otevřenými formáty </a:t>
            </a:r>
            <a:r>
              <a:rPr lang="cs-CZ" sz="1800" dirty="0"/>
              <a:t>jsou např. formáty PDF, TXT, RTF, ODT, </a:t>
            </a:r>
          </a:p>
          <a:p>
            <a:pPr marL="742950" lvl="4" indent="-285750" algn="just">
              <a:buFont typeface="Arial" panose="020B0604020202020204" pitchFamily="34" charset="0"/>
              <a:buChar char="‒"/>
            </a:pPr>
            <a:r>
              <a:rPr lang="cs-CZ" sz="1800" b="1" dirty="0"/>
              <a:t>Strojově čitelný formát </a:t>
            </a:r>
            <a:r>
              <a:rPr lang="cs-CZ" sz="1800" dirty="0"/>
              <a:t>- formát, který je strukturován takovým způsobem, že pomocí programové aplikace z něj lze získat žádané údaje (zjednodušeně řečeno lze jednotlivé znaky dokumentu označit a např. kopírovat). </a:t>
            </a:r>
            <a:r>
              <a:rPr lang="cs-CZ" sz="1800" b="1" dirty="0">
                <a:solidFill>
                  <a:srgbClr val="FF0000"/>
                </a:solidFill>
              </a:rPr>
              <a:t>Požadavek splní jakýkoli počítačový formát, který obsahuje textový obsah právního předpisu, tedy nikoli naskenovaný obrázek právního předpisu. </a:t>
            </a:r>
            <a:r>
              <a:rPr lang="cs-CZ" sz="1800" b="1" dirty="0"/>
              <a:t>- např. DOCX, </a:t>
            </a:r>
          </a:p>
          <a:p>
            <a:pPr marL="742950" lvl="4" indent="-285750" algn="just">
              <a:buFont typeface="Arial" panose="020B0604020202020204" pitchFamily="34" charset="0"/>
              <a:buChar char="‒"/>
            </a:pPr>
            <a:r>
              <a:rPr lang="cs-CZ" sz="1800" b="1" dirty="0">
                <a:solidFill>
                  <a:srgbClr val="FF0000"/>
                </a:solidFill>
              </a:rPr>
              <a:t>Pozor pouhý formát DOC není strojově čitelným formátem,</a:t>
            </a:r>
            <a:endParaRPr lang="cs-CZ" sz="1800" b="1" dirty="0"/>
          </a:p>
          <a:p>
            <a:pPr marL="742950" lvl="4" indent="-285750" algn="just">
              <a:buFont typeface="Arial" panose="020B0604020202020204" pitchFamily="34" charset="0"/>
              <a:buChar char="‒"/>
            </a:pPr>
            <a:r>
              <a:rPr lang="cs-CZ" sz="1800" b="1" dirty="0"/>
              <a:t>Strojově čitelný formát nemusí splňovat </a:t>
            </a:r>
            <a:r>
              <a:rPr lang="cs-CZ" sz="1800" b="1" u="sng" dirty="0"/>
              <a:t>„netextové“ </a:t>
            </a:r>
            <a:r>
              <a:rPr lang="cs-CZ" sz="1800" b="1" dirty="0"/>
              <a:t>části právního předpisu</a:t>
            </a:r>
            <a:r>
              <a:rPr lang="cs-CZ" sz="1800" dirty="0"/>
              <a:t>, např. mapové a obrázkové přílohy právního předpisu (musí však být v otevřeném formátu, např. PDF).</a:t>
            </a:r>
          </a:p>
          <a:p>
            <a:pPr marL="0" lvl="2" indent="0" algn="just">
              <a:buNone/>
            </a:pPr>
            <a:endParaRPr lang="cs-CZ" sz="1800" b="1" dirty="0"/>
          </a:p>
          <a:p>
            <a:pPr marL="0" lvl="2" indent="0" algn="just">
              <a:buNone/>
            </a:pPr>
            <a:endParaRPr lang="cs-CZ" sz="1800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cs-CZ" sz="1600" b="1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285750" lvl="1" algn="just">
              <a:buFont typeface="Wingdings" panose="05000000000000000000" pitchFamily="2" charset="2"/>
              <a:buChar char="Ø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4538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0064" y="274638"/>
            <a:ext cx="2662335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POSTUP VKLÁDÁNÍ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0480" t="6210" r="17477" b="21778"/>
          <a:stretch/>
        </p:blipFill>
        <p:spPr>
          <a:xfrm>
            <a:off x="550507" y="1417638"/>
            <a:ext cx="1046894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6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61366" y="274638"/>
            <a:ext cx="2721033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POSTUP VKLÁDÁNÍ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1953" t="6353" r="41184" b="17337"/>
          <a:stretch/>
        </p:blipFill>
        <p:spPr>
          <a:xfrm>
            <a:off x="1845424" y="947651"/>
            <a:ext cx="6766560" cy="56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6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6472" y="274638"/>
            <a:ext cx="3435927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POSTUP VKLÁDÁNÍ 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14807" t="5733" r="37243" b="17218"/>
          <a:stretch/>
        </p:blipFill>
        <p:spPr>
          <a:xfrm>
            <a:off x="573576" y="1088967"/>
            <a:ext cx="6841376" cy="5677594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/>
          </p:cNvPicPr>
          <p:nvPr/>
        </p:nvPicPr>
        <p:blipFill rotWithShape="1">
          <a:blip r:embed="rId3"/>
          <a:srcRect l="15837" t="23454" r="54113" b="36551"/>
          <a:stretch/>
        </p:blipFill>
        <p:spPr bwMode="auto">
          <a:xfrm>
            <a:off x="7032104" y="1886989"/>
            <a:ext cx="3558311" cy="305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9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3425" y="274638"/>
            <a:ext cx="2878974" cy="1143000"/>
          </a:xfrm>
        </p:spPr>
        <p:txBody>
          <a:bodyPr/>
          <a:lstStyle/>
          <a:p>
            <a:r>
              <a:rPr lang="cs-CZ" sz="2800" b="1" dirty="0">
                <a:latin typeface="Arial Black" panose="020B0A04020102020204" pitchFamily="34" charset="0"/>
              </a:rPr>
              <a:t>POSTUP </a:t>
            </a:r>
            <a:r>
              <a:rPr lang="cs-CZ" sz="2800" b="1" dirty="0" smtClean="0">
                <a:latin typeface="Arial Black" panose="020B0A04020102020204" pitchFamily="34" charset="0"/>
              </a:rPr>
              <a:t>VKLÁDÁNÍ</a:t>
            </a:r>
            <a:endParaRPr lang="cs-CZ" sz="2800" b="1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 rotWithShape="1">
          <a:blip r:embed="rId2"/>
          <a:srcRect l="19788" t="14558" r="38929" b="8446"/>
          <a:stretch/>
        </p:blipFill>
        <p:spPr bwMode="auto">
          <a:xfrm>
            <a:off x="1670258" y="846138"/>
            <a:ext cx="6720846" cy="59114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18391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3E4DE3C7-CE0A-4962-BC42-A8F30AD97940}" vid="{76BCD3BC-A555-4174-9C89-A26B1E4B5E69}"/>
    </a:ext>
  </a:extLst>
</a:theme>
</file>

<file path=ppt/theme/theme2.xml><?xml version="1.0" encoding="utf-8"?>
<a:theme xmlns:a="http://schemas.openxmlformats.org/drawingml/2006/main" name="MV-OD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V-ODK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7286</TotalTime>
  <Words>1466</Words>
  <Application>Microsoft Office PowerPoint</Application>
  <PresentationFormat>Širokoúhlá obrazovka</PresentationFormat>
  <Paragraphs>163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Segoe UI Light</vt:lpstr>
      <vt:lpstr>Verdana</vt:lpstr>
      <vt:lpstr>Wingdings</vt:lpstr>
      <vt:lpstr>Motiv1</vt:lpstr>
      <vt:lpstr>MV-ODK</vt:lpstr>
      <vt:lpstr>1_MV-ODK</vt:lpstr>
      <vt:lpstr> Sbírka právních předpisů územních samosprávných celků a některých správních úřadů  </vt:lpstr>
      <vt:lpstr>PRÁVNÍ ZAKOTVENÍ</vt:lpstr>
      <vt:lpstr>PŘÍNOSY ZŘÍZENÍ SBÍRKY PRÁVNÍCH PŘEDPISŮ </vt:lpstr>
      <vt:lpstr>VYHLAŠOVÁNÍ PRÁVNÍCH PŘEDPISŮ</vt:lpstr>
      <vt:lpstr>VYHLAŠOVÁNÍ PRÁVNÍCH PŘEDPISŮ Z POHLEDU OBCÍ I. </vt:lpstr>
      <vt:lpstr>POSTUP VKLÁDÁNÍ </vt:lpstr>
      <vt:lpstr>POSTUP VKLÁDÁNÍ </vt:lpstr>
      <vt:lpstr>POSTUP VKLÁDÁNÍ </vt:lpstr>
      <vt:lpstr>POSTUP VKLÁDÁNÍ</vt:lpstr>
      <vt:lpstr>POSTUP VKLÁDÁNÍ </vt:lpstr>
      <vt:lpstr>POSTUP VKLÁDÁNÍ </vt:lpstr>
      <vt:lpstr>POSTUP PO VYHLÁŠENÍ PRÁVNÍHO PŘEDPISU</vt:lpstr>
      <vt:lpstr>ZVEŘEJNĚNÍ STAVAJÍCÍCH PRÁVNÍCH PŘEDPISŮ OBCÍ VE SBÍRCE I.</vt:lpstr>
      <vt:lpstr>ZVEŘEJNĚNÍ STAVAJÍCÍCH PRÁVNÍCH PŘEDPISŮ OBCÍ  VE SBÍRCE II.</vt:lpstr>
      <vt:lpstr>METODICKÁ POMOC OBCÍM</vt:lpstr>
    </vt:vector>
  </TitlesOfParts>
  <Company>Ministerstvo vnitra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Sbírka právních předpisů územních samosprávných celků a některých správních úřadů</dc:title>
  <dc:creator>HEJDOVÁ Andrea, Mgr.</dc:creator>
  <cp:lastModifiedBy>SLEZÁKOVÁ Anežka, Ing.</cp:lastModifiedBy>
  <cp:revision>303</cp:revision>
  <cp:lastPrinted>2022-06-08T06:43:33Z</cp:lastPrinted>
  <dcterms:created xsi:type="dcterms:W3CDTF">2021-02-10T14:36:39Z</dcterms:created>
  <dcterms:modified xsi:type="dcterms:W3CDTF">2022-06-08T06:45:22Z</dcterms:modified>
</cp:coreProperties>
</file>